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00" r:id="rId2"/>
    <p:sldId id="294" r:id="rId3"/>
    <p:sldId id="293" r:id="rId4"/>
    <p:sldId id="302" r:id="rId5"/>
    <p:sldId id="303" r:id="rId6"/>
    <p:sldId id="304" r:id="rId7"/>
    <p:sldId id="305" r:id="rId8"/>
    <p:sldId id="306" r:id="rId9"/>
    <p:sldId id="307" r:id="rId10"/>
    <p:sldId id="308" r:id="rId11"/>
    <p:sldId id="309" r:id="rId12"/>
    <p:sldId id="292" r:id="rId13"/>
    <p:sldId id="291" r:id="rId14"/>
    <p:sldId id="290" r:id="rId15"/>
    <p:sldId id="301" r:id="rId16"/>
    <p:sldId id="289"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310" r:id="rId30"/>
    <p:sldId id="282" r:id="rId31"/>
    <p:sldId id="283" r:id="rId32"/>
    <p:sldId id="284" r:id="rId33"/>
    <p:sldId id="285" r:id="rId34"/>
    <p:sldId id="326" r:id="rId35"/>
    <p:sldId id="325" r:id="rId36"/>
    <p:sldId id="324" r:id="rId37"/>
    <p:sldId id="323" r:id="rId38"/>
    <p:sldId id="322" r:id="rId39"/>
    <p:sldId id="321" r:id="rId40"/>
    <p:sldId id="320" r:id="rId41"/>
    <p:sldId id="319" r:id="rId42"/>
    <p:sldId id="318" r:id="rId43"/>
    <p:sldId id="317" r:id="rId44"/>
    <p:sldId id="343" r:id="rId45"/>
    <p:sldId id="344" r:id="rId46"/>
    <p:sldId id="342" r:id="rId47"/>
    <p:sldId id="316" r:id="rId48"/>
    <p:sldId id="314" r:id="rId49"/>
    <p:sldId id="313" r:id="rId50"/>
    <p:sldId id="312" r:id="rId51"/>
    <p:sldId id="327" r:id="rId52"/>
    <p:sldId id="311" r:id="rId53"/>
    <p:sldId id="349" r:id="rId54"/>
    <p:sldId id="346" r:id="rId55"/>
    <p:sldId id="345" r:id="rId56"/>
    <p:sldId id="350" r:id="rId57"/>
    <p:sldId id="329" r:id="rId58"/>
    <p:sldId id="351" r:id="rId59"/>
    <p:sldId id="330" r:id="rId60"/>
    <p:sldId id="347" r:id="rId61"/>
    <p:sldId id="348" r:id="rId62"/>
    <p:sldId id="353" r:id="rId63"/>
    <p:sldId id="352" r:id="rId64"/>
    <p:sldId id="332" r:id="rId65"/>
    <p:sldId id="354" r:id="rId66"/>
    <p:sldId id="333" r:id="rId67"/>
    <p:sldId id="337" r:id="rId68"/>
    <p:sldId id="338" r:id="rId69"/>
    <p:sldId id="33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313533-D378-4A99-B260-55EE29E0B360}" type="datetimeFigureOut">
              <a:rPr lang="en-US" smtClean="0"/>
              <a:pPr/>
              <a:t>4/27/2020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559226-D5FE-449B-BF12-A8B638366EE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559226-D5FE-449B-BF12-A8B638366EEC}" type="slidenum">
              <a:rPr lang="en-US" smtClean="0"/>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298AE1-4677-449C-B5D0-6FABBC1381D1}" type="datetimeFigureOut">
              <a:rPr lang="en-US" smtClean="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298AE1-4677-449C-B5D0-6FABBC1381D1}" type="datetimeFigureOut">
              <a:rPr lang="en-US" smtClean="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298AE1-4677-449C-B5D0-6FABBC1381D1}" type="datetimeFigureOut">
              <a:rPr lang="en-US" smtClean="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298AE1-4677-449C-B5D0-6FABBC1381D1}" type="datetimeFigureOut">
              <a:rPr lang="en-US" smtClean="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298AE1-4677-449C-B5D0-6FABBC1381D1}" type="datetimeFigureOut">
              <a:rPr lang="en-US" smtClean="0"/>
              <a:pPr/>
              <a:t>4/27/2020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298AE1-4677-449C-B5D0-6FABBC1381D1}" type="datetimeFigureOut">
              <a:rPr lang="en-US" smtClean="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298AE1-4677-449C-B5D0-6FABBC1381D1}" type="datetimeFigureOut">
              <a:rPr lang="en-US" smtClean="0"/>
              <a:pPr/>
              <a:t>4/27/2020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298AE1-4677-449C-B5D0-6FABBC1381D1}" type="datetimeFigureOut">
              <a:rPr lang="en-US" smtClean="0"/>
              <a:pPr/>
              <a:t>4/27/2020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298AE1-4677-449C-B5D0-6FABBC1381D1}" type="datetimeFigureOut">
              <a:rPr lang="en-US" smtClean="0"/>
              <a:pPr/>
              <a:t>4/27/2020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298AE1-4677-449C-B5D0-6FABBC1381D1}" type="datetimeFigureOut">
              <a:rPr lang="en-US" smtClean="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298AE1-4677-449C-B5D0-6FABBC1381D1}" type="datetimeFigureOut">
              <a:rPr lang="en-US" smtClean="0"/>
              <a:pPr/>
              <a:t>4/27/2020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DAF60A-8459-4AF2-98E7-669DB4BAF42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298AE1-4677-449C-B5D0-6FABBC1381D1}" type="datetimeFigureOut">
              <a:rPr lang="en-US" smtClean="0"/>
              <a:pPr/>
              <a:t>4/27/2020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DAF60A-8459-4AF2-98E7-669DB4BAF42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channel accessing taxonomy for WSN"/>
          <p:cNvPicPr>
            <a:picLocks noChangeAspect="1" noChangeArrowheads="1"/>
          </p:cNvPicPr>
          <p:nvPr/>
        </p:nvPicPr>
        <p:blipFill>
          <a:blip r:embed="rId2" cstate="print"/>
          <a:srcRect/>
          <a:stretch>
            <a:fillRect/>
          </a:stretch>
        </p:blipFill>
        <p:spPr bwMode="auto">
          <a:xfrm>
            <a:off x="228600" y="990600"/>
            <a:ext cx="8096250" cy="379095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cstate="print"/>
          <a:srcRect l="9956" t="20834" r="41435" b="23958"/>
          <a:stretch>
            <a:fillRect/>
          </a:stretch>
        </p:blipFill>
        <p:spPr bwMode="auto">
          <a:xfrm>
            <a:off x="1295399" y="685800"/>
            <a:ext cx="7637253"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2" cstate="print"/>
          <a:srcRect l="10542" t="18750" r="43777" b="23958"/>
          <a:stretch>
            <a:fillRect/>
          </a:stretch>
        </p:blipFill>
        <p:spPr bwMode="auto">
          <a:xfrm>
            <a:off x="1371600" y="1371600"/>
            <a:ext cx="6808124"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S-MAC</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design of the Sensor-MAC (S-MAC) was one of the first attempts to significantly reduce idle listening, collisions, and overhearing in WSNs by putting nodes in listen and sleep periods. </a:t>
            </a:r>
          </a:p>
          <a:p>
            <a:r>
              <a:rPr lang="en-US" dirty="0" smtClean="0"/>
              <a:t>Listen periods are normally of  fixed size according to some PHY and MAC layer parameters</a:t>
            </a:r>
          </a:p>
          <a:p>
            <a:r>
              <a:rPr lang="en-US" dirty="0" smtClean="0"/>
              <a:t>The length of sleep periods depends on a predefined application based duty cycle parameter. </a:t>
            </a:r>
          </a:p>
          <a:p>
            <a:r>
              <a:rPr lang="en-US" dirty="0" smtClean="0"/>
              <a:t>SMAC attempts to coordinate the schedules of neighboring nodes by letting nodes share common listen periods according to a schedule. </a:t>
            </a:r>
          </a:p>
          <a:p>
            <a:r>
              <a:rPr lang="en-US" dirty="0" smtClean="0"/>
              <a:t>This requires formation and maintenance of synchronization</a:t>
            </a:r>
          </a:p>
          <a:p>
            <a:r>
              <a:rPr lang="en-US" dirty="0" smtClean="0"/>
              <a:t>among nodes. </a:t>
            </a:r>
          </a:p>
          <a:p>
            <a:r>
              <a:rPr lang="en-US" dirty="0" smtClean="0"/>
              <a:t>In order to reduce the hidden-terminal effect, S-MAC uses the RTS/CTS handshake scheme for </a:t>
            </a:r>
            <a:r>
              <a:rPr lang="en-US" dirty="0" err="1" smtClean="0"/>
              <a:t>unicast</a:t>
            </a:r>
            <a:r>
              <a:rPr lang="en-US" dirty="0" smtClean="0"/>
              <a:t> messages.</a:t>
            </a:r>
            <a:endParaRPr lang="en-US" dirty="0"/>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S- MAC( Sensor-MAC)</a:t>
            </a:r>
            <a:endParaRPr lang="en-US" dirty="0"/>
          </a:p>
        </p:txBody>
      </p:sp>
      <p:sp>
        <p:nvSpPr>
          <p:cNvPr id="3" name="Content Placeholder 2"/>
          <p:cNvSpPr>
            <a:spLocks noGrp="1"/>
          </p:cNvSpPr>
          <p:nvPr>
            <p:ph idx="1"/>
          </p:nvPr>
        </p:nvSpPr>
        <p:spPr>
          <a:xfrm>
            <a:off x="457200" y="838200"/>
            <a:ext cx="8229600" cy="5287963"/>
          </a:xfrm>
        </p:spPr>
        <p:txBody>
          <a:bodyPr>
            <a:normAutofit fontScale="62500" lnSpcReduction="20000"/>
          </a:bodyPr>
          <a:lstStyle/>
          <a:p>
            <a:pPr algn="just"/>
            <a:r>
              <a:rPr lang="en-US" dirty="0" smtClean="0">
                <a:latin typeface="Times New Roman" pitchFamily="18" charset="0"/>
                <a:cs typeface="Times New Roman" pitchFamily="18" charset="0"/>
              </a:rPr>
              <a:t> It is divided into two parts, a listening session and a sleep session. </a:t>
            </a:r>
          </a:p>
          <a:p>
            <a:pPr algn="just"/>
            <a:r>
              <a:rPr lang="en-US" dirty="0" smtClean="0">
                <a:latin typeface="Times New Roman" pitchFamily="18" charset="0"/>
                <a:cs typeface="Times New Roman" pitchFamily="18" charset="0"/>
              </a:rPr>
              <a:t>The listening session enables sensor nodes to communicate with other nodes to exchange some control packets. </a:t>
            </a:r>
          </a:p>
          <a:p>
            <a:pPr algn="just"/>
            <a:r>
              <a:rPr lang="en-US" dirty="0" smtClean="0">
                <a:latin typeface="Times New Roman" pitchFamily="18" charset="0"/>
                <a:cs typeface="Times New Roman" pitchFamily="18" charset="0"/>
              </a:rPr>
              <a:t>During the sleep session, the nodes turn their radio off to save energy . The first part of the listening session is the </a:t>
            </a:r>
            <a:r>
              <a:rPr lang="en-US" dirty="0" err="1" smtClean="0">
                <a:latin typeface="Times New Roman" pitchFamily="18" charset="0"/>
                <a:cs typeface="Times New Roman" pitchFamily="18" charset="0"/>
              </a:rPr>
              <a:t>synchronisation</a:t>
            </a:r>
            <a:r>
              <a:rPr lang="en-US" dirty="0" smtClean="0">
                <a:latin typeface="Times New Roman" pitchFamily="18" charset="0"/>
                <a:cs typeface="Times New Roman" pitchFamily="18" charset="0"/>
              </a:rPr>
              <a:t> by sending SYNC packets.</a:t>
            </a:r>
          </a:p>
          <a:p>
            <a:pPr algn="just"/>
            <a:r>
              <a:rPr lang="en-US" dirty="0" smtClean="0">
                <a:latin typeface="Times New Roman" pitchFamily="18" charset="0"/>
                <a:cs typeface="Times New Roman" pitchFamily="18" charset="0"/>
              </a:rPr>
              <a:t> Every node maintains a schedule table which stores all the schedules (listen and sleep sessions) of all its known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During the </a:t>
            </a:r>
            <a:r>
              <a:rPr lang="en-US" dirty="0" err="1" smtClean="0">
                <a:latin typeface="Times New Roman" pitchFamily="18" charset="0"/>
                <a:cs typeface="Times New Roman" pitchFamily="18" charset="0"/>
              </a:rPr>
              <a:t>synchronisation</a:t>
            </a:r>
            <a:r>
              <a:rPr lang="en-US" dirty="0" smtClean="0">
                <a:latin typeface="Times New Roman" pitchFamily="18" charset="0"/>
                <a:cs typeface="Times New Roman" pitchFamily="18" charset="0"/>
              </a:rPr>
              <a:t>, a node broadcasts its schedule to all its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 After that, every node has a schedule of its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 and can use this to send data to the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Before a node wants to send data to its </a:t>
            </a:r>
            <a:r>
              <a:rPr lang="en-US" dirty="0" err="1" smtClean="0">
                <a:latin typeface="Times New Roman" pitchFamily="18" charset="0"/>
                <a:cs typeface="Times New Roman" pitchFamily="18" charset="0"/>
              </a:rPr>
              <a:t>neighbour</a:t>
            </a:r>
            <a:r>
              <a:rPr lang="en-US" dirty="0" smtClean="0">
                <a:latin typeface="Times New Roman" pitchFamily="18" charset="0"/>
                <a:cs typeface="Times New Roman" pitchFamily="18" charset="0"/>
              </a:rPr>
              <a:t> to arrange a data exchange, it knows the </a:t>
            </a:r>
            <a:r>
              <a:rPr lang="en-US" dirty="0" err="1" smtClean="0">
                <a:latin typeface="Times New Roman" pitchFamily="18" charset="0"/>
                <a:cs typeface="Times New Roman" pitchFamily="18" charset="0"/>
              </a:rPr>
              <a:t>neighbour</a:t>
            </a:r>
            <a:r>
              <a:rPr lang="en-US" dirty="0" smtClean="0">
                <a:latin typeface="Times New Roman" pitchFamily="18" charset="0"/>
                <a:cs typeface="Times New Roman" pitchFamily="18" charset="0"/>
              </a:rPr>
              <a:t> schedule, sends an RTS packet and waits for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 answer. </a:t>
            </a:r>
          </a:p>
          <a:p>
            <a:pPr algn="just"/>
            <a:r>
              <a:rPr lang="en-US" dirty="0" smtClean="0">
                <a:latin typeface="Times New Roman" pitchFamily="18" charset="0"/>
                <a:cs typeface="Times New Roman" pitchFamily="18" charset="0"/>
              </a:rPr>
              <a:t>If the </a:t>
            </a:r>
            <a:r>
              <a:rPr lang="en-US" dirty="0" err="1" smtClean="0">
                <a:latin typeface="Times New Roman" pitchFamily="18" charset="0"/>
                <a:cs typeface="Times New Roman" pitchFamily="18" charset="0"/>
              </a:rPr>
              <a:t>neighbour</a:t>
            </a:r>
            <a:r>
              <a:rPr lang="en-US" dirty="0" smtClean="0">
                <a:latin typeface="Times New Roman" pitchFamily="18" charset="0"/>
                <a:cs typeface="Times New Roman" pitchFamily="18" charset="0"/>
              </a:rPr>
              <a:t> is ready to receive it sends a CTS packet and the data transmission can start immediately . </a:t>
            </a:r>
          </a:p>
          <a:p>
            <a:pPr algn="just"/>
            <a:r>
              <a:rPr lang="en-US" dirty="0" smtClean="0">
                <a:latin typeface="Times New Roman" pitchFamily="18" charset="0"/>
                <a:cs typeface="Times New Roman" pitchFamily="18" charset="0"/>
              </a:rPr>
              <a:t>Nodes which are not participating in any data transmission change to sleep mode to save energy.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chematic representation of the S-MAC protocol"/>
          <p:cNvPicPr>
            <a:picLocks noChangeAspect="1" noChangeArrowheads="1"/>
          </p:cNvPicPr>
          <p:nvPr/>
        </p:nvPicPr>
        <p:blipFill>
          <a:blip r:embed="rId2" cstate="print"/>
          <a:srcRect t="10959" r="-2588" b="36986"/>
          <a:stretch>
            <a:fillRect/>
          </a:stretch>
        </p:blipFill>
        <p:spPr bwMode="auto">
          <a:xfrm>
            <a:off x="228599" y="1828800"/>
            <a:ext cx="9109587" cy="2590800"/>
          </a:xfrm>
          <a:prstGeom prst="rect">
            <a:avLst/>
          </a:prstGeom>
          <a:noFill/>
        </p:spPr>
      </p:pic>
      <p:sp>
        <p:nvSpPr>
          <p:cNvPr id="5" name="TextBox 4"/>
          <p:cNvSpPr txBox="1"/>
          <p:nvPr/>
        </p:nvSpPr>
        <p:spPr>
          <a:xfrm>
            <a:off x="228600" y="3429000"/>
            <a:ext cx="8077200" cy="369332"/>
          </a:xfrm>
          <a:prstGeom prst="rect">
            <a:avLst/>
          </a:prstGeom>
          <a:noFill/>
        </p:spPr>
        <p:txBody>
          <a:bodyPr wrap="square" rtlCol="0">
            <a:spAutoFit/>
          </a:bodyPr>
          <a:lstStyle/>
          <a:p>
            <a:endParaRPr lang="en-US" dirty="0"/>
          </a:p>
        </p:txBody>
      </p:sp>
      <p:sp>
        <p:nvSpPr>
          <p:cNvPr id="6" name="TextBox 5"/>
          <p:cNvSpPr txBox="1"/>
          <p:nvPr/>
        </p:nvSpPr>
        <p:spPr>
          <a:xfrm>
            <a:off x="0" y="3505200"/>
            <a:ext cx="8305800" cy="369332"/>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fontScale="92500"/>
          </a:bodyPr>
          <a:lstStyle/>
          <a:p>
            <a:r>
              <a:rPr lang="en-US" dirty="0" smtClean="0"/>
              <a:t>The listen period is further divided into two sub parts; the SYNC period and the Data period.</a:t>
            </a:r>
          </a:p>
          <a:p>
            <a:r>
              <a:rPr lang="en-US" dirty="0" smtClean="0"/>
              <a:t>During the SYNC period, a node accepts SYNC packet from its neighbors, stores in its schedule table, and adapts it. </a:t>
            </a:r>
          </a:p>
          <a:p>
            <a:r>
              <a:rPr lang="en-US" dirty="0" smtClean="0"/>
              <a:t>The data period is used to exchange data related messages which may include RTS, CTS, DATA, or ACK messages.</a:t>
            </a:r>
          </a:p>
          <a:p>
            <a:r>
              <a:rPr lang="en-US" dirty="0" smtClean="0"/>
              <a:t> To minimize costly retransmissions, S-MAC fragments long messages into short frames and sent them in a burst.</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fontScale="92500" lnSpcReduction="10000"/>
          </a:bodyPr>
          <a:lstStyle/>
          <a:p>
            <a:pPr algn="just"/>
            <a:r>
              <a:rPr lang="en-US" dirty="0" smtClean="0">
                <a:latin typeface="Times New Roman" pitchFamily="18" charset="0"/>
                <a:cs typeface="Times New Roman" pitchFamily="18" charset="0"/>
              </a:rPr>
              <a:t>Using </a:t>
            </a:r>
            <a:r>
              <a:rPr lang="en-US" dirty="0" err="1" smtClean="0">
                <a:latin typeface="Times New Roman" pitchFamily="18" charset="0"/>
                <a:cs typeface="Times New Roman" pitchFamily="18" charset="0"/>
              </a:rPr>
              <a:t>synchronisation</a:t>
            </a:r>
            <a:r>
              <a:rPr lang="en-US" dirty="0" smtClean="0">
                <a:latin typeface="Times New Roman" pitchFamily="18" charset="0"/>
                <a:cs typeface="Times New Roman" pitchFamily="18" charset="0"/>
              </a:rPr>
              <a:t> (SYNC) packet, every node now has the schedule of its </a:t>
            </a:r>
            <a:r>
              <a:rPr lang="en-US" dirty="0" err="1" smtClean="0">
                <a:latin typeface="Times New Roman" pitchFamily="18" charset="0"/>
                <a:cs typeface="Times New Roman" pitchFamily="18" charset="0"/>
              </a:rPr>
              <a:t>neighbour</a:t>
            </a:r>
            <a:r>
              <a:rPr lang="en-US" dirty="0" smtClean="0">
                <a:latin typeface="Times New Roman" pitchFamily="18" charset="0"/>
                <a:cs typeface="Times New Roman" pitchFamily="18" charset="0"/>
              </a:rPr>
              <a:t> and can arrange a data transfer. </a:t>
            </a:r>
          </a:p>
          <a:p>
            <a:pPr algn="just"/>
            <a:r>
              <a:rPr lang="en-US" dirty="0" smtClean="0">
                <a:latin typeface="Times New Roman" pitchFamily="18" charset="0"/>
                <a:cs typeface="Times New Roman" pitchFamily="18" charset="0"/>
              </a:rPr>
              <a:t>This enables the usage of this protocol in a </a:t>
            </a:r>
            <a:r>
              <a:rPr lang="en-US" dirty="0" err="1" smtClean="0">
                <a:latin typeface="Times New Roman" pitchFamily="18" charset="0"/>
                <a:cs typeface="Times New Roman" pitchFamily="18" charset="0"/>
              </a:rPr>
              <a:t>multihop</a:t>
            </a:r>
            <a:r>
              <a:rPr lang="en-US" dirty="0" smtClean="0">
                <a:latin typeface="Times New Roman" pitchFamily="18" charset="0"/>
                <a:cs typeface="Times New Roman" pitchFamily="18" charset="0"/>
              </a:rPr>
              <a:t> network .</a:t>
            </a:r>
          </a:p>
          <a:p>
            <a:pPr algn="just"/>
            <a:r>
              <a:rPr lang="en-US" dirty="0" smtClean="0">
                <a:latin typeface="Times New Roman" pitchFamily="18" charset="0"/>
                <a:cs typeface="Times New Roman" pitchFamily="18" charset="0"/>
              </a:rPr>
              <a:t> It is required that every node maintains its scheduling table after a certain number of scheduled </a:t>
            </a:r>
            <a:r>
              <a:rPr lang="en-US" dirty="0" err="1" smtClean="0">
                <a:latin typeface="Times New Roman" pitchFamily="18" charset="0"/>
                <a:cs typeface="Times New Roman" pitchFamily="18" charset="0"/>
              </a:rPr>
              <a:t>synchronisations</a:t>
            </a:r>
            <a:r>
              <a:rPr lang="en-US" dirty="0" smtClean="0">
                <a:latin typeface="Times New Roman" pitchFamily="18" charset="0"/>
                <a:cs typeface="Times New Roman" pitchFamily="18" charset="0"/>
              </a:rPr>
              <a:t>. </a:t>
            </a:r>
          </a:p>
          <a:p>
            <a:pPr algn="just"/>
            <a:r>
              <a:rPr lang="en-US" dirty="0" smtClean="0">
                <a:latin typeface="Times New Roman" pitchFamily="18" charset="0"/>
                <a:cs typeface="Times New Roman" pitchFamily="18" charset="0"/>
              </a:rPr>
              <a:t>Therefore, every node should listen for a full period to find the </a:t>
            </a:r>
            <a:r>
              <a:rPr lang="en-US" dirty="0" err="1" smtClean="0">
                <a:latin typeface="Times New Roman" pitchFamily="18" charset="0"/>
                <a:cs typeface="Times New Roman" pitchFamily="18" charset="0"/>
              </a:rPr>
              <a:t>neighbours</a:t>
            </a:r>
            <a:r>
              <a:rPr lang="en-US" dirty="0" smtClean="0">
                <a:latin typeface="Times New Roman" pitchFamily="18" charset="0"/>
                <a:cs typeface="Times New Roman" pitchFamily="18" charset="0"/>
              </a:rPr>
              <a:t> who may have different time schedules. This causes packet overhead and is the disadvantage of this protocol.</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457200" y="762000"/>
            <a:ext cx="8229600" cy="5364163"/>
          </a:xfrm>
        </p:spPr>
        <p:txBody>
          <a:bodyPr>
            <a:normAutofit fontScale="92500" lnSpcReduction="20000"/>
          </a:bodyPr>
          <a:lstStyle/>
          <a:p>
            <a:pPr algn="just"/>
            <a:r>
              <a:rPr lang="en-US" dirty="0" smtClean="0">
                <a:latin typeface="Times New Roman" pitchFamily="18" charset="0"/>
                <a:cs typeface="Times New Roman" pitchFamily="18" charset="0"/>
              </a:rPr>
              <a:t>S-MAC is rigid and optimized for a predefined set of workloads as there is no mean to adapt the length of listen and sleep periods with changing traffic conditions. </a:t>
            </a:r>
          </a:p>
          <a:p>
            <a:pPr algn="just"/>
            <a:r>
              <a:rPr lang="en-US" dirty="0" smtClean="0">
                <a:latin typeface="Times New Roman" pitchFamily="18" charset="0"/>
                <a:cs typeface="Times New Roman" pitchFamily="18" charset="0"/>
              </a:rPr>
              <a:t>The formation, maintenance, and compliance of synchronization has serious consequences in WSNs.</a:t>
            </a:r>
          </a:p>
          <a:p>
            <a:pPr algn="just"/>
            <a:r>
              <a:rPr lang="en-US" dirty="0" smtClean="0">
                <a:latin typeface="Times New Roman" pitchFamily="18" charset="0"/>
                <a:cs typeface="Times New Roman" pitchFamily="18" charset="0"/>
              </a:rPr>
              <a:t>Longer and fixed sleep periods of S-MAC have serious impact on system latency.</a:t>
            </a:r>
          </a:p>
          <a:p>
            <a:pPr algn="just"/>
            <a:r>
              <a:rPr lang="en-US" dirty="0" smtClean="0">
                <a:latin typeface="Times New Roman" pitchFamily="18" charset="0"/>
                <a:cs typeface="Times New Roman" pitchFamily="18" charset="0"/>
              </a:rPr>
              <a:t> It could be worsen if intermediate nodes on a route do not share a common schedule. </a:t>
            </a:r>
          </a:p>
          <a:p>
            <a:pPr algn="just"/>
            <a:r>
              <a:rPr lang="en-US" dirty="0" smtClean="0">
                <a:latin typeface="Times New Roman" pitchFamily="18" charset="0"/>
                <a:cs typeface="Times New Roman" pitchFamily="18" charset="0"/>
              </a:rPr>
              <a:t>To decrease latency, an adaptive listening mechanism is employed with S-MAC.</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T-MAC</a:t>
            </a:r>
            <a:endParaRPr lang="en-US" dirty="0"/>
          </a:p>
        </p:txBody>
      </p:sp>
      <p:sp>
        <p:nvSpPr>
          <p:cNvPr id="3" name="Content Placeholder 2"/>
          <p:cNvSpPr>
            <a:spLocks noGrp="1"/>
          </p:cNvSpPr>
          <p:nvPr>
            <p:ph idx="1"/>
          </p:nvPr>
        </p:nvSpPr>
        <p:spPr>
          <a:xfrm>
            <a:off x="457200" y="990600"/>
            <a:ext cx="8229600" cy="5668963"/>
          </a:xfrm>
        </p:spPr>
        <p:txBody>
          <a:bodyPr>
            <a:normAutofit fontScale="55000" lnSpcReduction="20000"/>
          </a:bodyPr>
          <a:lstStyle/>
          <a:p>
            <a:pPr algn="just"/>
            <a:r>
              <a:rPr lang="en-US" dirty="0" smtClean="0">
                <a:latin typeface="Times New Roman" pitchFamily="18" charset="0"/>
                <a:cs typeface="Times New Roman" pitchFamily="18" charset="0"/>
              </a:rPr>
              <a:t>The Time-out MAC (T-MAC)  protocol improves the energy efficiency of S-MAC specially under</a:t>
            </a:r>
          </a:p>
          <a:p>
            <a:pPr algn="just"/>
            <a:r>
              <a:rPr lang="en-US" dirty="0" smtClean="0">
                <a:latin typeface="Times New Roman" pitchFamily="18" charset="0"/>
                <a:cs typeface="Times New Roman" pitchFamily="18" charset="0"/>
              </a:rPr>
              <a:t>variable traffic conditions by adaptively shorten the listen period. </a:t>
            </a:r>
          </a:p>
          <a:p>
            <a:pPr algn="just"/>
            <a:r>
              <a:rPr lang="en-US" dirty="0" smtClean="0">
                <a:latin typeface="Times New Roman" pitchFamily="18" charset="0"/>
                <a:cs typeface="Times New Roman" pitchFamily="18" charset="0"/>
              </a:rPr>
              <a:t>The listen period ends when no activation event has occurred for a threshold period TA unlike S-MAC where the listen period is always rigid one. </a:t>
            </a:r>
          </a:p>
          <a:p>
            <a:pPr algn="just"/>
            <a:r>
              <a:rPr lang="en-US" dirty="0" smtClean="0">
                <a:latin typeface="Times New Roman" pitchFamily="18" charset="0"/>
                <a:cs typeface="Times New Roman" pitchFamily="18" charset="0"/>
              </a:rPr>
              <a:t>This aspect frees the application from selecting an appropriate duty cycle value.</a:t>
            </a:r>
          </a:p>
          <a:p>
            <a:pPr algn="just"/>
            <a:r>
              <a:rPr lang="en-US" dirty="0" smtClean="0">
                <a:latin typeface="Times New Roman" pitchFamily="18" charset="0"/>
                <a:cs typeface="Times New Roman" pitchFamily="18" charset="0"/>
              </a:rPr>
              <a:t>The comparison between S-MAC and T-MAC shown in Figure below  confirms this improvement.</a:t>
            </a:r>
          </a:p>
          <a:p>
            <a:pPr algn="just"/>
            <a:r>
              <a:rPr lang="en-US" dirty="0" smtClean="0">
                <a:latin typeface="Times New Roman" pitchFamily="18" charset="0"/>
                <a:cs typeface="Times New Roman" pitchFamily="18" charset="0"/>
              </a:rPr>
              <a:t>Although T-MAC has better results under variable loads, the synchronization of the listen periods within virtual clusters may partially break down. </a:t>
            </a:r>
          </a:p>
          <a:p>
            <a:pPr algn="just"/>
            <a:r>
              <a:rPr lang="en-US" dirty="0" smtClean="0">
                <a:latin typeface="Times New Roman" pitchFamily="18" charset="0"/>
                <a:cs typeface="Times New Roman" pitchFamily="18" charset="0"/>
              </a:rPr>
              <a:t>This could result in the early sleep problem for T-MAC. The early sleep happens when a node, goes to sleep mode when a neighbor still has messages for it. </a:t>
            </a:r>
          </a:p>
          <a:p>
            <a:pPr algn="just"/>
            <a:r>
              <a:rPr lang="en-US" dirty="0" smtClean="0">
                <a:latin typeface="Times New Roman" pitchFamily="18" charset="0"/>
                <a:cs typeface="Times New Roman" pitchFamily="18" charset="0"/>
              </a:rPr>
              <a:t>However with T-MAC, Future Request To Send (FRTS) frames can be sent to the third hop nodes either to extend their TA expiration or to let them awake by the</a:t>
            </a:r>
          </a:p>
          <a:p>
            <a:pPr algn="just"/>
            <a:r>
              <a:rPr lang="en-US" dirty="0" smtClean="0">
                <a:latin typeface="Times New Roman" pitchFamily="18" charset="0"/>
                <a:cs typeface="Times New Roman" pitchFamily="18" charset="0"/>
              </a:rPr>
              <a:t>appropriate time.</a:t>
            </a:r>
          </a:p>
          <a:p>
            <a:pPr algn="just"/>
            <a:r>
              <a:rPr lang="en-US" dirty="0" smtClean="0">
                <a:latin typeface="Times New Roman" pitchFamily="18" charset="0"/>
                <a:cs typeface="Times New Roman" pitchFamily="18" charset="0"/>
              </a:rPr>
              <a:t> T-MAC saves more power than S-MAC and minimizes collisions and redundancy as nodes switch back to sleep mode if no activity is found for a TA time.</a:t>
            </a:r>
          </a:p>
          <a:p>
            <a:pPr algn="just"/>
            <a:r>
              <a:rPr lang="en-US" dirty="0" smtClean="0">
                <a:latin typeface="Times New Roman" pitchFamily="18" charset="0"/>
                <a:cs typeface="Times New Roman" pitchFamily="18" charset="0"/>
              </a:rPr>
              <a:t> But this comes at the cost of reduced throughput and higher latency. T-MAC also suffers from synchronization and scaling problems.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2884" t="42708" r="29722" b="21875"/>
          <a:stretch>
            <a:fillRect/>
          </a:stretch>
        </p:blipFill>
        <p:spPr bwMode="auto">
          <a:xfrm>
            <a:off x="-838200" y="1295400"/>
            <a:ext cx="10322859"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Contention Based MAC Protocols</a:t>
            </a:r>
            <a:endParaRPr lang="en-US" dirty="0"/>
          </a:p>
        </p:txBody>
      </p:sp>
      <p:sp>
        <p:nvSpPr>
          <p:cNvPr id="3" name="Content Placeholder 2"/>
          <p:cNvSpPr>
            <a:spLocks noGrp="1"/>
          </p:cNvSpPr>
          <p:nvPr>
            <p:ph idx="1"/>
          </p:nvPr>
        </p:nvSpPr>
        <p:spPr>
          <a:xfrm>
            <a:off x="457200" y="762000"/>
            <a:ext cx="8229600" cy="5364163"/>
          </a:xfrm>
        </p:spPr>
        <p:txBody>
          <a:bodyPr>
            <a:normAutofit fontScale="77500" lnSpcReduction="20000"/>
          </a:bodyPr>
          <a:lstStyle/>
          <a:p>
            <a:pPr algn="just"/>
            <a:r>
              <a:rPr lang="en-US" dirty="0" smtClean="0">
                <a:latin typeface="Times New Roman" pitchFamily="18" charset="0"/>
                <a:cs typeface="Times New Roman" pitchFamily="18" charset="0"/>
              </a:rPr>
              <a:t>With the contention-based Carrier Sense Multiple Access (CSMA) method, a transmitting node competes with its neighbors to acquire the channel.</a:t>
            </a:r>
          </a:p>
          <a:p>
            <a:pPr algn="just"/>
            <a:r>
              <a:rPr lang="en-US" dirty="0" smtClean="0">
                <a:latin typeface="Times New Roman" pitchFamily="18" charset="0"/>
                <a:cs typeface="Times New Roman" pitchFamily="18" charset="0"/>
              </a:rPr>
              <a:t> Before any transmission, it first senses the carrier.</a:t>
            </a:r>
          </a:p>
          <a:p>
            <a:pPr algn="just"/>
            <a:r>
              <a:rPr lang="en-US" dirty="0" smtClean="0">
                <a:latin typeface="Times New Roman" pitchFamily="18" charset="0"/>
                <a:cs typeface="Times New Roman" pitchFamily="18" charset="0"/>
              </a:rPr>
              <a:t> If the carrier is found idle, it starts with its transmission, otherwise defers the transmission for some random time</a:t>
            </a:r>
          </a:p>
          <a:p>
            <a:pPr algn="just"/>
            <a:r>
              <a:rPr lang="en-US" dirty="0" smtClean="0">
                <a:latin typeface="Times New Roman" pitchFamily="18" charset="0"/>
                <a:cs typeface="Times New Roman" pitchFamily="18" charset="0"/>
              </a:rPr>
              <a:t>Such MAC protocols consume less processing resources and are suitable for event-driven WSN applications.</a:t>
            </a:r>
          </a:p>
          <a:p>
            <a:pPr algn="just"/>
            <a:r>
              <a:rPr lang="en-US" dirty="0" smtClean="0">
                <a:latin typeface="Times New Roman" pitchFamily="18" charset="0"/>
                <a:cs typeface="Times New Roman" pitchFamily="18" charset="0"/>
              </a:rPr>
              <a:t> They are flexible to network scale and dynamics as no clustering and topology information is required.</a:t>
            </a:r>
          </a:p>
          <a:p>
            <a:pPr algn="just"/>
            <a:r>
              <a:rPr lang="en-US" dirty="0" smtClean="0">
                <a:latin typeface="Times New Roman" pitchFamily="18" charset="0"/>
                <a:cs typeface="Times New Roman" pitchFamily="18" charset="0"/>
              </a:rPr>
              <a:t> However with this approach, the transmission is purely handled by the sender and the problem of hidden- and exposed-terminal may occur resulting in collisions, overhearing, idle listening, and less throughput.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DSMAC</a:t>
            </a:r>
            <a:br>
              <a:rPr lang="en-US" dirty="0" smtClean="0"/>
            </a:br>
            <a:endParaRPr lang="en-US" dirty="0"/>
          </a:p>
        </p:txBody>
      </p:sp>
      <p:sp>
        <p:nvSpPr>
          <p:cNvPr id="3" name="Content Placeholder 2"/>
          <p:cNvSpPr>
            <a:spLocks noGrp="1"/>
          </p:cNvSpPr>
          <p:nvPr>
            <p:ph idx="1"/>
          </p:nvPr>
        </p:nvSpPr>
        <p:spPr>
          <a:xfrm>
            <a:off x="457200" y="762000"/>
            <a:ext cx="8229600" cy="5867400"/>
          </a:xfrm>
        </p:spPr>
        <p:txBody>
          <a:bodyPr>
            <a:normAutofit fontScale="70000" lnSpcReduction="20000"/>
          </a:bodyPr>
          <a:lstStyle/>
          <a:p>
            <a:pPr algn="just"/>
            <a:r>
              <a:rPr lang="en-US" dirty="0" smtClean="0">
                <a:latin typeface="Times New Roman" pitchFamily="18" charset="0"/>
                <a:cs typeface="Times New Roman" pitchFamily="18" charset="0"/>
              </a:rPr>
              <a:t>The Dynamic S-MAC (DSMAC) improves latency of S-MAC by dynamically adjusting the duty cycle value of nodes as per traffic and energy conditions. </a:t>
            </a:r>
          </a:p>
          <a:p>
            <a:pPr algn="just"/>
            <a:r>
              <a:rPr lang="en-US" dirty="0" smtClean="0">
                <a:latin typeface="Times New Roman" pitchFamily="18" charset="0"/>
                <a:cs typeface="Times New Roman" pitchFamily="18" charset="0"/>
              </a:rPr>
              <a:t>All nodes start with the same duty cycle value and share their one-hop latency values in the SYNC period. </a:t>
            </a:r>
          </a:p>
          <a:p>
            <a:pPr algn="just"/>
            <a:r>
              <a:rPr lang="en-US" dirty="0" smtClean="0">
                <a:latin typeface="Times New Roman" pitchFamily="18" charset="0"/>
                <a:cs typeface="Times New Roman" pitchFamily="18" charset="0"/>
              </a:rPr>
              <a:t>When a node notices that the traffic has been increased or low latency is required, it adds extra active periods, shortens its sleep time, and sends an updated SYNC message to its neighbors. </a:t>
            </a:r>
          </a:p>
          <a:p>
            <a:pPr algn="just"/>
            <a:r>
              <a:rPr lang="en-US" dirty="0" smtClean="0">
                <a:latin typeface="Times New Roman" pitchFamily="18" charset="0"/>
                <a:cs typeface="Times New Roman" pitchFamily="18" charset="0"/>
              </a:rPr>
              <a:t>On receiving the updated SYNC message, a neighboring node checks its queue for packets destined to that node.</a:t>
            </a:r>
          </a:p>
          <a:p>
            <a:pPr algn="just"/>
            <a:r>
              <a:rPr lang="en-US" dirty="0" smtClean="0">
                <a:latin typeface="Times New Roman" pitchFamily="18" charset="0"/>
                <a:cs typeface="Times New Roman" pitchFamily="18" charset="0"/>
              </a:rPr>
              <a:t> If there is a one, it doubles its duty cycle provided that its battery level is above a specified threshold. </a:t>
            </a:r>
          </a:p>
          <a:p>
            <a:pPr algn="just"/>
            <a:r>
              <a:rPr lang="en-US" dirty="0" smtClean="0">
                <a:latin typeface="Times New Roman" pitchFamily="18" charset="0"/>
                <a:cs typeface="Times New Roman" pitchFamily="18" charset="0"/>
              </a:rPr>
              <a:t>The latency observed with DSMAC is better than S-MAC, but it uses less frame duration, and thus achieves less throughput at high traffic.</a:t>
            </a:r>
          </a:p>
          <a:p>
            <a:pPr algn="just"/>
            <a:r>
              <a:rPr lang="en-US" dirty="0" smtClean="0">
                <a:latin typeface="Times New Roman" pitchFamily="18" charset="0"/>
                <a:cs typeface="Times New Roman" pitchFamily="18" charset="0"/>
              </a:rPr>
              <a:t> The complexity in adapting the duty cycle value especially within a virtual cluster and under high traffic loads manifolds the already existing synchronization overhead.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Scheduling Based MAC Protocols</a:t>
            </a:r>
            <a:endParaRPr lang="en-US" dirty="0"/>
          </a:p>
        </p:txBody>
      </p:sp>
      <p:sp>
        <p:nvSpPr>
          <p:cNvPr id="3" name="Content Placeholder 2"/>
          <p:cNvSpPr>
            <a:spLocks noGrp="1"/>
          </p:cNvSpPr>
          <p:nvPr>
            <p:ph idx="1"/>
          </p:nvPr>
        </p:nvSpPr>
        <p:spPr>
          <a:xfrm>
            <a:off x="457200" y="685800"/>
            <a:ext cx="8229600" cy="5943600"/>
          </a:xfrm>
        </p:spPr>
        <p:txBody>
          <a:bodyPr>
            <a:normAutofit fontScale="77500" lnSpcReduction="20000"/>
          </a:bodyPr>
          <a:lstStyle/>
          <a:p>
            <a:pPr algn="just"/>
            <a:r>
              <a:rPr lang="en-US" dirty="0" smtClean="0">
                <a:latin typeface="Times New Roman" pitchFamily="18" charset="0"/>
                <a:cs typeface="Times New Roman" pitchFamily="18" charset="0"/>
              </a:rPr>
              <a:t>Scheduling based schemes assign collision-free links to each node in the neighborhood usually during the initialization phase.</a:t>
            </a:r>
          </a:p>
          <a:p>
            <a:pPr algn="just"/>
            <a:r>
              <a:rPr lang="en-US" dirty="0" smtClean="0">
                <a:latin typeface="Times New Roman" pitchFamily="18" charset="0"/>
                <a:cs typeface="Times New Roman" pitchFamily="18" charset="0"/>
              </a:rPr>
              <a:t> Links may be assigned as time slots (TDMA), frequency bands (FDMA), or spread spectrum codes (CDMA).</a:t>
            </a:r>
          </a:p>
          <a:p>
            <a:pPr algn="just"/>
            <a:r>
              <a:rPr lang="en-US" dirty="0" smtClean="0">
                <a:latin typeface="Times New Roman" pitchFamily="18" charset="0"/>
                <a:cs typeface="Times New Roman" pitchFamily="18" charset="0"/>
              </a:rPr>
              <a:t> However, due to the complexities incurred with FDMA and CDMA schemes, TDMA schemes are preferred as scheduling methods for WSNs.</a:t>
            </a:r>
          </a:p>
          <a:p>
            <a:pPr algn="just"/>
            <a:r>
              <a:rPr lang="en-US" dirty="0" smtClean="0">
                <a:latin typeface="Times New Roman" pitchFamily="18" charset="0"/>
                <a:cs typeface="Times New Roman" pitchFamily="18" charset="0"/>
              </a:rPr>
              <a:t> With TDMA schemes, the system time is divided into slots and each one is allocated to a node in the neighborhood.</a:t>
            </a:r>
          </a:p>
          <a:p>
            <a:pPr algn="just"/>
            <a:r>
              <a:rPr lang="en-US" dirty="0" smtClean="0">
                <a:latin typeface="Times New Roman" pitchFamily="18" charset="0"/>
                <a:cs typeface="Times New Roman" pitchFamily="18" charset="0"/>
              </a:rPr>
              <a:t>A schedule in such schemes regulates which participant may use which resource at what time. </a:t>
            </a:r>
          </a:p>
          <a:p>
            <a:pPr algn="just"/>
            <a:r>
              <a:rPr lang="en-US" dirty="0" smtClean="0">
                <a:latin typeface="Times New Roman" pitchFamily="18" charset="0"/>
                <a:cs typeface="Times New Roman" pitchFamily="18" charset="0"/>
              </a:rPr>
              <a:t>The schedule can be fixed or computed on demand (or a hybrid) and is typically regulated by a central authority.</a:t>
            </a:r>
          </a:p>
          <a:p>
            <a:pPr algn="just"/>
            <a:r>
              <a:rPr lang="en-US" dirty="0" smtClean="0">
                <a:latin typeface="Times New Roman" pitchFamily="18" charset="0"/>
                <a:cs typeface="Times New Roman" pitchFamily="18" charset="0"/>
              </a:rPr>
              <a:t> A node can only access its allocated time slot and does not need any contention with its neighbors.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457200"/>
            <a:ext cx="8229600" cy="6172200"/>
          </a:xfrm>
        </p:spPr>
        <p:txBody>
          <a:bodyPr>
            <a:normAutofit fontScale="77500" lnSpcReduction="20000"/>
          </a:bodyPr>
          <a:lstStyle/>
          <a:p>
            <a:pPr algn="just"/>
            <a:r>
              <a:rPr lang="en-US" dirty="0" smtClean="0">
                <a:latin typeface="Times New Roman" pitchFamily="18" charset="0"/>
                <a:cs typeface="Times New Roman" pitchFamily="18" charset="0"/>
              </a:rPr>
              <a:t>The cardinal advantages of scheduling based schemes include minimum collisions, less overhearing, and implicitly avoidance of idle listening. </a:t>
            </a:r>
          </a:p>
          <a:p>
            <a:pPr algn="just"/>
            <a:r>
              <a:rPr lang="en-US" dirty="0" smtClean="0">
                <a:latin typeface="Times New Roman" pitchFamily="18" charset="0"/>
                <a:cs typeface="Times New Roman" pitchFamily="18" charset="0"/>
              </a:rPr>
              <a:t>They also provide a bounded and predictable end-to end delay. </a:t>
            </a:r>
          </a:p>
          <a:p>
            <a:pPr algn="just"/>
            <a:r>
              <a:rPr lang="en-US" dirty="0" smtClean="0">
                <a:latin typeface="Times New Roman" pitchFamily="18" charset="0"/>
                <a:cs typeface="Times New Roman" pitchFamily="18" charset="0"/>
              </a:rPr>
              <a:t>However, the average queuing delay is much higher as a node has to wait for its allocated slot before accessing the channel. </a:t>
            </a:r>
          </a:p>
          <a:p>
            <a:pPr algn="just"/>
            <a:r>
              <a:rPr lang="en-US" dirty="0" smtClean="0">
                <a:latin typeface="Times New Roman" pitchFamily="18" charset="0"/>
                <a:cs typeface="Times New Roman" pitchFamily="18" charset="0"/>
              </a:rPr>
              <a:t>Overhead and extra traffic required in setting up and maintaining synchronization among nodes, no mean to adapt with varying traffic and topology conditions, reduced scalability, and low throughput are the major concerns with these schemes.</a:t>
            </a:r>
          </a:p>
          <a:p>
            <a:pPr algn="just"/>
            <a:r>
              <a:rPr lang="en-US" dirty="0" smtClean="0">
                <a:latin typeface="Times New Roman" pitchFamily="18" charset="0"/>
                <a:cs typeface="Times New Roman" pitchFamily="18" charset="0"/>
              </a:rPr>
              <a:t>Allocating conflict-free TDMA schedules is indeed a difficult task in itself. </a:t>
            </a:r>
          </a:p>
          <a:p>
            <a:pPr algn="just"/>
            <a:r>
              <a:rPr lang="en-US" dirty="0" smtClean="0">
                <a:latin typeface="Times New Roman" pitchFamily="18" charset="0"/>
                <a:cs typeface="Times New Roman" pitchFamily="18" charset="0"/>
              </a:rPr>
              <a:t>A peer-to-peer based communication is usually not possible as nodes are normally allowed to communicate only with the central authority.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LEACH</a:t>
            </a:r>
            <a:endParaRPr lang="en-US" dirty="0"/>
          </a:p>
        </p:txBody>
      </p:sp>
      <p:sp>
        <p:nvSpPr>
          <p:cNvPr id="3" name="Content Placeholder 2"/>
          <p:cNvSpPr>
            <a:spLocks noGrp="1"/>
          </p:cNvSpPr>
          <p:nvPr>
            <p:ph idx="1"/>
          </p:nvPr>
        </p:nvSpPr>
        <p:spPr>
          <a:xfrm>
            <a:off x="457200" y="838200"/>
            <a:ext cx="8229600" cy="5791200"/>
          </a:xfrm>
        </p:spPr>
        <p:txBody>
          <a:bodyPr>
            <a:normAutofit fontScale="77500" lnSpcReduction="20000"/>
          </a:bodyPr>
          <a:lstStyle/>
          <a:p>
            <a:pPr algn="just"/>
            <a:r>
              <a:rPr lang="en-US" dirty="0" smtClean="0">
                <a:latin typeface="Times New Roman" pitchFamily="18" charset="0"/>
                <a:cs typeface="Times New Roman" pitchFamily="18" charset="0"/>
              </a:rPr>
              <a:t>A mostly scheduled based Low-Energy Adaptive Clustering Hierarchy (LEACH) protocol  divides a dense and homogeneous WSN into clusters each supervised by a cluster head. </a:t>
            </a:r>
          </a:p>
          <a:p>
            <a:pPr algn="just"/>
            <a:r>
              <a:rPr lang="en-US" dirty="0" smtClean="0">
                <a:latin typeface="Times New Roman" pitchFamily="18" charset="0"/>
                <a:cs typeface="Times New Roman" pitchFamily="18" charset="0"/>
              </a:rPr>
              <a:t>The cluster head is responsible for creating and maintaining TDMA schedules, communicating with its cluster members, and forwarding the received messages to the sink node.</a:t>
            </a:r>
          </a:p>
          <a:p>
            <a:pPr algn="just"/>
            <a:r>
              <a:rPr lang="en-US" dirty="0" smtClean="0">
                <a:latin typeface="Times New Roman" pitchFamily="18" charset="0"/>
                <a:cs typeface="Times New Roman" pitchFamily="18" charset="0"/>
              </a:rPr>
              <a:t> As the cluster head is always switched on, therefore the chances of a cluster head to die earlier are high.</a:t>
            </a:r>
          </a:p>
          <a:p>
            <a:pPr algn="just"/>
            <a:r>
              <a:rPr lang="en-US" dirty="0" smtClean="0">
                <a:latin typeface="Times New Roman" pitchFamily="18" charset="0"/>
                <a:cs typeface="Times New Roman" pitchFamily="18" charset="0"/>
              </a:rPr>
              <a:t> However, LEACH uses a randomized rotation mechanism for selecting a cluster head.</a:t>
            </a:r>
          </a:p>
          <a:p>
            <a:pPr algn="just"/>
            <a:r>
              <a:rPr lang="en-US" dirty="0" smtClean="0">
                <a:latin typeface="Times New Roman" pitchFamily="18" charset="0"/>
                <a:cs typeface="Times New Roman" pitchFamily="18" charset="0"/>
              </a:rPr>
              <a:t> Each node can independently decide to become a cluster head with preference is given to the node who has not been cluster head for a long time. </a:t>
            </a:r>
          </a:p>
          <a:p>
            <a:pPr algn="just"/>
            <a:r>
              <a:rPr lang="en-US" dirty="0" smtClean="0">
                <a:latin typeface="Times New Roman" pitchFamily="18" charset="0"/>
                <a:cs typeface="Times New Roman" pitchFamily="18" charset="0"/>
              </a:rPr>
              <a:t>Thus LEACH tries to distribute the energy among nodes in an evenly manner.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82562"/>
          </a:xfrm>
        </p:spPr>
        <p:txBody>
          <a:bodyPr>
            <a:normAutofit fontScale="90000"/>
          </a:bodyPr>
          <a:lstStyle/>
          <a:p>
            <a:endParaRPr lang="en-US" dirty="0"/>
          </a:p>
        </p:txBody>
      </p:sp>
      <p:sp>
        <p:nvSpPr>
          <p:cNvPr id="5" name="Content Placeholder 4"/>
          <p:cNvSpPr>
            <a:spLocks noGrp="1"/>
          </p:cNvSpPr>
          <p:nvPr>
            <p:ph idx="1"/>
          </p:nvPr>
        </p:nvSpPr>
        <p:spPr>
          <a:xfrm>
            <a:off x="457200" y="457200"/>
            <a:ext cx="8229600" cy="5668963"/>
          </a:xfrm>
        </p:spPr>
        <p:txBody>
          <a:bodyPr>
            <a:normAutofit fontScale="77500" lnSpcReduction="20000"/>
          </a:bodyPr>
          <a:lstStyle/>
          <a:p>
            <a:pPr algn="just"/>
            <a:r>
              <a:rPr lang="en-US" dirty="0" smtClean="0">
                <a:latin typeface="Times New Roman" pitchFamily="18" charset="0"/>
                <a:cs typeface="Times New Roman" pitchFamily="18" charset="0"/>
              </a:rPr>
              <a:t>LEACH works in rounds and each round is divided into set-up and steady-state phases. </a:t>
            </a:r>
          </a:p>
          <a:p>
            <a:pPr algn="just"/>
            <a:r>
              <a:rPr lang="en-US" dirty="0" smtClean="0">
                <a:latin typeface="Times New Roman" pitchFamily="18" charset="0"/>
                <a:cs typeface="Times New Roman" pitchFamily="18" charset="0"/>
              </a:rPr>
              <a:t>The cluster formation occurs during the set-up phase where each cluster head broadcasts an advertisement message (ADV) using CSMA to invite its members.</a:t>
            </a:r>
          </a:p>
          <a:p>
            <a:pPr algn="just"/>
            <a:r>
              <a:rPr lang="en-US" dirty="0" smtClean="0">
                <a:latin typeface="Times New Roman" pitchFamily="18" charset="0"/>
                <a:cs typeface="Times New Roman" pitchFamily="18" charset="0"/>
              </a:rPr>
              <a:t> The cluster head then creates and broadcasts a TDMA schedule for nodes that have sent join-request (REQ) to it.</a:t>
            </a:r>
          </a:p>
          <a:p>
            <a:pPr algn="just"/>
            <a:r>
              <a:rPr lang="en-US" dirty="0" smtClean="0">
                <a:latin typeface="Times New Roman" pitchFamily="18" charset="0"/>
                <a:cs typeface="Times New Roman" pitchFamily="18" charset="0"/>
              </a:rPr>
              <a:t> In order to reduce </a:t>
            </a:r>
            <a:r>
              <a:rPr lang="en-US" dirty="0" err="1" smtClean="0">
                <a:latin typeface="Times New Roman" pitchFamily="18" charset="0"/>
                <a:cs typeface="Times New Roman" pitchFamily="18" charset="0"/>
              </a:rPr>
              <a:t>intercluster</a:t>
            </a:r>
            <a:r>
              <a:rPr lang="en-US" dirty="0" smtClean="0">
                <a:latin typeface="Times New Roman" pitchFamily="18" charset="0"/>
                <a:cs typeface="Times New Roman" pitchFamily="18" charset="0"/>
              </a:rPr>
              <a:t> interference, the cluster head chooses a random CDMA code for its members.</a:t>
            </a:r>
          </a:p>
          <a:p>
            <a:pPr algn="just"/>
            <a:r>
              <a:rPr lang="en-US" dirty="0" smtClean="0">
                <a:latin typeface="Times New Roman" pitchFamily="18" charset="0"/>
                <a:cs typeface="Times New Roman" pitchFamily="18" charset="0"/>
              </a:rPr>
              <a:t> Once the set-up phase is completed, the steady-state phase starts where a node can transmit data to its head by using its allocated slot.</a:t>
            </a:r>
          </a:p>
          <a:p>
            <a:pPr algn="just"/>
            <a:r>
              <a:rPr lang="en-US" dirty="0" smtClean="0">
                <a:latin typeface="Times New Roman" pitchFamily="18" charset="0"/>
                <a:cs typeface="Times New Roman" pitchFamily="18" charset="0"/>
              </a:rPr>
              <a:t> Upon receiving packets from its members, the cluster head aggregates and sends them to the sink node. The cluster head directly communicates with the sink using CSMA as LEACH does not allow any inter-cluster communication.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304800"/>
            <a:ext cx="8229600" cy="6248400"/>
          </a:xfrm>
        </p:spPr>
        <p:txBody>
          <a:bodyPr>
            <a:normAutofit fontScale="77500" lnSpcReduction="20000"/>
          </a:bodyPr>
          <a:lstStyle/>
          <a:p>
            <a:pPr algn="just"/>
            <a:r>
              <a:rPr lang="en-US" dirty="0" smtClean="0">
                <a:latin typeface="Times New Roman" pitchFamily="18" charset="0"/>
                <a:cs typeface="Times New Roman" pitchFamily="18" charset="0"/>
              </a:rPr>
              <a:t>A cluster head has to perform highly computational and energy consuming tasks.</a:t>
            </a:r>
          </a:p>
          <a:p>
            <a:pPr algn="just"/>
            <a:r>
              <a:rPr lang="en-US" dirty="0" smtClean="0">
                <a:latin typeface="Times New Roman" pitchFamily="18" charset="0"/>
                <a:cs typeface="Times New Roman" pitchFamily="18" charset="0"/>
              </a:rPr>
              <a:t> It prepares and maintains the TDMA schedule, remains awake for the whole round, aggregates data, and transmits</a:t>
            </a:r>
          </a:p>
          <a:p>
            <a:pPr algn="just"/>
            <a:r>
              <a:rPr lang="en-US" dirty="0" smtClean="0">
                <a:latin typeface="Times New Roman" pitchFamily="18" charset="0"/>
                <a:cs typeface="Times New Roman" pitchFamily="18" charset="0"/>
              </a:rPr>
              <a:t>it directly to the sink node. </a:t>
            </a:r>
          </a:p>
          <a:p>
            <a:pPr algn="just"/>
            <a:r>
              <a:rPr lang="en-US" dirty="0" smtClean="0">
                <a:latin typeface="Times New Roman" pitchFamily="18" charset="0"/>
                <a:cs typeface="Times New Roman" pitchFamily="18" charset="0"/>
              </a:rPr>
              <a:t>LEACH guarantees that each member node belongs to at most one cluster. </a:t>
            </a:r>
          </a:p>
          <a:p>
            <a:pPr algn="just"/>
            <a:r>
              <a:rPr lang="en-US" dirty="0" smtClean="0">
                <a:latin typeface="Times New Roman" pitchFamily="18" charset="0"/>
                <a:cs typeface="Times New Roman" pitchFamily="18" charset="0"/>
              </a:rPr>
              <a:t>However, due to an ADV collision, it can not guarantee that each member node belongs to a cluster. </a:t>
            </a:r>
          </a:p>
          <a:p>
            <a:pPr algn="just"/>
            <a:r>
              <a:rPr lang="en-US" dirty="0" smtClean="0">
                <a:latin typeface="Times New Roman" pitchFamily="18" charset="0"/>
                <a:cs typeface="Times New Roman" pitchFamily="18" charset="0"/>
              </a:rPr>
              <a:t>In that case, LEACH considers that all nodes are within the range of the sink node.</a:t>
            </a:r>
          </a:p>
          <a:p>
            <a:pPr algn="just"/>
            <a:r>
              <a:rPr lang="en-US" dirty="0" smtClean="0">
                <a:latin typeface="Times New Roman" pitchFamily="18" charset="0"/>
                <a:cs typeface="Times New Roman" pitchFamily="18" charset="0"/>
              </a:rPr>
              <a:t>The lack of such multi-hop communication capabilities severely limit the network scalability. </a:t>
            </a:r>
          </a:p>
          <a:p>
            <a:pPr algn="just"/>
            <a:r>
              <a:rPr lang="en-US" dirty="0" smtClean="0">
                <a:latin typeface="Times New Roman" pitchFamily="18" charset="0"/>
                <a:cs typeface="Times New Roman" pitchFamily="18" charset="0"/>
              </a:rPr>
              <a:t>The channel under-utilization occurs with LEACH as it considers that nodes always have data to send during their allotted time. Perfect correlation is assumed, which is hardly possible in WSNs.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TRAMA</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TRaffic</a:t>
            </a:r>
            <a:r>
              <a:rPr lang="en-US" dirty="0" smtClean="0">
                <a:latin typeface="Times New Roman" pitchFamily="18" charset="0"/>
                <a:cs typeface="Times New Roman" pitchFamily="18" charset="0"/>
              </a:rPr>
              <a:t>-Adaptive Medium Access (TRAMA) protocol  is mostly a TDMA based protocol that creates schedules for time-synchronized nodes on a distributive manner based on traffic information.</a:t>
            </a:r>
          </a:p>
          <a:p>
            <a:pPr algn="just"/>
            <a:r>
              <a:rPr lang="en-US" dirty="0" smtClean="0">
                <a:latin typeface="Times New Roman" pitchFamily="18" charset="0"/>
                <a:cs typeface="Times New Roman" pitchFamily="18" charset="0"/>
              </a:rPr>
              <a:t>The system time is divided into cycles, each containing a random access and a scheduled access periods. </a:t>
            </a:r>
          </a:p>
          <a:p>
            <a:pPr algn="just"/>
            <a:r>
              <a:rPr lang="en-US" dirty="0" smtClean="0">
                <a:latin typeface="Times New Roman" pitchFamily="18" charset="0"/>
                <a:cs typeface="Times New Roman" pitchFamily="18" charset="0"/>
              </a:rPr>
              <a:t>The random access period consists of a collection of signaling slots, whereas the scheduled access period contains collection of data transmission slots.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381000"/>
            <a:ext cx="8229600" cy="6477000"/>
          </a:xfrm>
        </p:spPr>
        <p:txBody>
          <a:bodyPr>
            <a:normAutofit fontScale="77500" lnSpcReduction="20000"/>
          </a:bodyPr>
          <a:lstStyle/>
          <a:p>
            <a:pPr algn="just"/>
            <a:r>
              <a:rPr lang="en-US" dirty="0" smtClean="0">
                <a:latin typeface="Times New Roman" pitchFamily="18" charset="0"/>
                <a:cs typeface="Times New Roman" pitchFamily="18" charset="0"/>
              </a:rPr>
              <a:t>TRAMA consists of three components: a Neighbor Protocol (NP), a Schedule Exchange Protocol (SEP), and an Adaptive Election Algorithm (AEA). </a:t>
            </a:r>
          </a:p>
          <a:p>
            <a:pPr algn="just"/>
            <a:r>
              <a:rPr lang="en-US" dirty="0" smtClean="0">
                <a:latin typeface="Times New Roman" pitchFamily="18" charset="0"/>
                <a:cs typeface="Times New Roman" pitchFamily="18" charset="0"/>
              </a:rPr>
              <a:t>NP works during the random access period and is used to exchange one-hop neighbor information and to gather two-hop topology information for each node in the network. </a:t>
            </a:r>
          </a:p>
          <a:p>
            <a:pPr algn="just"/>
            <a:r>
              <a:rPr lang="en-US" dirty="0" smtClean="0">
                <a:latin typeface="Times New Roman" pitchFamily="18" charset="0"/>
                <a:cs typeface="Times New Roman" pitchFamily="18" charset="0"/>
              </a:rPr>
              <a:t>During SEP, a node transmits its current transmission schedule and also picks up schedules of its neighbors. </a:t>
            </a:r>
          </a:p>
          <a:p>
            <a:pPr algn="just"/>
            <a:r>
              <a:rPr lang="en-US" dirty="0" smtClean="0">
                <a:latin typeface="Times New Roman" pitchFamily="18" charset="0"/>
                <a:cs typeface="Times New Roman" pitchFamily="18" charset="0"/>
              </a:rPr>
              <a:t>To win a time slot, a node computes its own priority and the priority of all its two-hop neighbors for each time slot.</a:t>
            </a:r>
          </a:p>
          <a:p>
            <a:pPr algn="just"/>
            <a:r>
              <a:rPr lang="en-US" dirty="0" smtClean="0">
                <a:latin typeface="Times New Roman" pitchFamily="18" charset="0"/>
                <a:cs typeface="Times New Roman" pitchFamily="18" charset="0"/>
              </a:rPr>
              <a:t> AEA also works during the scheduled access and uses neighborhood schedule information to select the transmitters and receivers for the current time slot, letting all other nodes to switch to low-power sleep mode.</a:t>
            </a:r>
          </a:p>
          <a:p>
            <a:pPr algn="just"/>
            <a:r>
              <a:rPr lang="en-US" dirty="0" smtClean="0">
                <a:latin typeface="Times New Roman" pitchFamily="18" charset="0"/>
                <a:cs typeface="Times New Roman" pitchFamily="18" charset="0"/>
              </a:rPr>
              <a:t> For an efficient channel utilization, AEA uses traffic based information that is exchanged among nodes during SEP  and attempts to reuse slots that are not used by the selected transmitter.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fontScale="92500" lnSpcReduction="10000"/>
          </a:bodyPr>
          <a:lstStyle/>
          <a:p>
            <a:pPr algn="just"/>
            <a:r>
              <a:rPr lang="en-US" dirty="0" smtClean="0">
                <a:latin typeface="Times New Roman" pitchFamily="18" charset="0"/>
                <a:cs typeface="Times New Roman" pitchFamily="18" charset="0"/>
              </a:rPr>
              <a:t>A node using TRAMA can have one of the three states: transmit, receive, and sleep. </a:t>
            </a:r>
          </a:p>
          <a:p>
            <a:pPr algn="just"/>
            <a:r>
              <a:rPr lang="en-US" dirty="0" smtClean="0">
                <a:latin typeface="Times New Roman" pitchFamily="18" charset="0"/>
                <a:cs typeface="Times New Roman" pitchFamily="18" charset="0"/>
              </a:rPr>
              <a:t>The state of a node is determined based on its two-hop neighborhood information and the schedules announced by its one-hop neighbors.</a:t>
            </a:r>
          </a:p>
          <a:p>
            <a:pPr algn="just"/>
            <a:r>
              <a:rPr lang="en-US" dirty="0" smtClean="0">
                <a:latin typeface="Times New Roman" pitchFamily="18" charset="0"/>
                <a:cs typeface="Times New Roman" pitchFamily="18" charset="0"/>
              </a:rPr>
              <a:t> A node is in transmit state if it has data to send with the highest priority among its contending set.</a:t>
            </a:r>
          </a:p>
          <a:p>
            <a:pPr algn="just"/>
            <a:r>
              <a:rPr lang="en-US" dirty="0" smtClean="0">
                <a:latin typeface="Times New Roman" pitchFamily="18" charset="0"/>
                <a:cs typeface="Times New Roman" pitchFamily="18" charset="0"/>
              </a:rPr>
              <a:t> If not, the node will consult the schedule sent by the current transmitter.</a:t>
            </a:r>
          </a:p>
          <a:p>
            <a:pPr algn="just"/>
            <a:r>
              <a:rPr lang="en-US" dirty="0" smtClean="0">
                <a:latin typeface="Times New Roman" pitchFamily="18" charset="0"/>
                <a:cs typeface="Times New Roman" pitchFamily="18" charset="0"/>
              </a:rPr>
              <a:t>If the transmitter have traffic destined for this node in the current slot, it will stay in receive mode otherwise can go to sleep mode.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l="14055" t="33333" r="30892" b="25000"/>
          <a:stretch>
            <a:fillRect/>
          </a:stretch>
        </p:blipFill>
        <p:spPr bwMode="auto">
          <a:xfrm>
            <a:off x="457200" y="883596"/>
            <a:ext cx="7772400" cy="3307404"/>
          </a:xfrm>
          <a:prstGeom prst="rect">
            <a:avLst/>
          </a:prstGeom>
          <a:noFill/>
          <a:ln w="9525">
            <a:noFill/>
            <a:miter lim="800000"/>
            <a:headEnd/>
            <a:tailEnd/>
          </a:ln>
        </p:spPr>
      </p:pic>
      <p:sp>
        <p:nvSpPr>
          <p:cNvPr id="3" name="TextBox 2"/>
          <p:cNvSpPr txBox="1"/>
          <p:nvPr/>
        </p:nvSpPr>
        <p:spPr>
          <a:xfrm>
            <a:off x="685800" y="3200400"/>
            <a:ext cx="685800" cy="369332"/>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(RTS/CTS)</a:t>
            </a:r>
            <a:endParaRPr lang="en-US" dirty="0"/>
          </a:p>
        </p:txBody>
      </p:sp>
      <p:sp>
        <p:nvSpPr>
          <p:cNvPr id="3" name="Content Placeholder 2"/>
          <p:cNvSpPr>
            <a:spLocks noGrp="1"/>
          </p:cNvSpPr>
          <p:nvPr>
            <p:ph idx="1"/>
          </p:nvPr>
        </p:nvSpPr>
        <p:spPr/>
        <p:txBody>
          <a:bodyPr>
            <a:normAutofit fontScale="85000" lnSpcReduction="10000"/>
          </a:bodyPr>
          <a:lstStyle/>
          <a:p>
            <a:pPr algn="just"/>
            <a:r>
              <a:rPr lang="en-US" dirty="0" smtClean="0">
                <a:latin typeface="Times New Roman" pitchFamily="18" charset="0"/>
                <a:cs typeface="Times New Roman" pitchFamily="18" charset="0"/>
              </a:rPr>
              <a:t>The Request To Send and Clear To Send (RTS/CTS) handshake is among the several approaches which have been proposed in order to minimize the hidden- and exposed-terminal problem in CSMA. </a:t>
            </a:r>
          </a:p>
          <a:p>
            <a:pPr algn="just"/>
            <a:r>
              <a:rPr lang="en-US" dirty="0" smtClean="0">
                <a:latin typeface="Times New Roman" pitchFamily="18" charset="0"/>
                <a:cs typeface="Times New Roman" pitchFamily="18" charset="0"/>
              </a:rPr>
              <a:t>The RTS/CTS handshake is initially performed between the sender and the receiver and then the actual data packet is sent.</a:t>
            </a:r>
          </a:p>
          <a:p>
            <a:pPr algn="just"/>
            <a:r>
              <a:rPr lang="en-US" dirty="0" smtClean="0">
                <a:latin typeface="Times New Roman" pitchFamily="18" charset="0"/>
                <a:cs typeface="Times New Roman" pitchFamily="18" charset="0"/>
              </a:rPr>
              <a:t> Unfortunately, this method is not fully able to eliminate the hidden-terminal problem and moreover, it incurs additional overhead in transmitting control packets.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fontScale="77500" lnSpcReduction="20000"/>
          </a:bodyPr>
          <a:lstStyle/>
          <a:p>
            <a:pPr algn="just"/>
            <a:r>
              <a:rPr lang="en-US" dirty="0" smtClean="0">
                <a:latin typeface="Times New Roman" pitchFamily="18" charset="0"/>
                <a:cs typeface="Times New Roman" pitchFamily="18" charset="0"/>
              </a:rPr>
              <a:t>Reuse of time slots, utilizing neighborhood and traffic information, and hybrid scheme are the positive features of TRAMA. </a:t>
            </a:r>
          </a:p>
          <a:p>
            <a:pPr algn="just"/>
            <a:r>
              <a:rPr lang="en-US" dirty="0" smtClean="0">
                <a:latin typeface="Times New Roman" pitchFamily="18" charset="0"/>
                <a:cs typeface="Times New Roman" pitchFamily="18" charset="0"/>
              </a:rPr>
              <a:t>The protocol also shows higher percentage of sleep time, less collision probability, and better data delivery with TRAMA as compared to S-MAC</a:t>
            </a:r>
          </a:p>
          <a:p>
            <a:pPr algn="just"/>
            <a:r>
              <a:rPr lang="en-US" dirty="0" smtClean="0">
                <a:latin typeface="Times New Roman" pitchFamily="18" charset="0"/>
                <a:cs typeface="Times New Roman" pitchFamily="18" charset="0"/>
              </a:rPr>
              <a:t> However, all nodes in TRAMA are defined to be either in receive or transmit states during the random access period for exchanging schedules. </a:t>
            </a:r>
          </a:p>
          <a:p>
            <a:pPr algn="just"/>
            <a:r>
              <a:rPr lang="en-US" dirty="0" smtClean="0">
                <a:latin typeface="Times New Roman" pitchFamily="18" charset="0"/>
                <a:cs typeface="Times New Roman" pitchFamily="18" charset="0"/>
              </a:rPr>
              <a:t>And for each time slot, every node calculates priorities for its own as well as for its two-hop neighbors. This results in significant computation, large queuing delays, and ineffective channel and memory utilization, since the hop neighborhood in a dense WSN could be large enough. </a:t>
            </a:r>
          </a:p>
          <a:p>
            <a:pPr algn="just"/>
            <a:r>
              <a:rPr lang="en-US" dirty="0" smtClean="0">
                <a:latin typeface="Times New Roman" pitchFamily="18" charset="0"/>
                <a:cs typeface="Times New Roman" pitchFamily="18" charset="0"/>
              </a:rPr>
              <a:t>Therefore, TRAMA is usually practicable for networks having sufficient resources but are less delay sensitive.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Channel Polling Based MAC Protocols</a:t>
            </a:r>
            <a:endParaRPr lang="en-US" dirty="0"/>
          </a:p>
        </p:txBody>
      </p:sp>
      <p:sp>
        <p:nvSpPr>
          <p:cNvPr id="3" name="Content Placeholder 2"/>
          <p:cNvSpPr>
            <a:spLocks noGrp="1"/>
          </p:cNvSpPr>
          <p:nvPr>
            <p:ph idx="1"/>
          </p:nvPr>
        </p:nvSpPr>
        <p:spPr>
          <a:xfrm>
            <a:off x="457200" y="838200"/>
            <a:ext cx="8229600" cy="6019800"/>
          </a:xfrm>
        </p:spPr>
        <p:txBody>
          <a:bodyPr>
            <a:normAutofit fontScale="85000" lnSpcReduction="20000"/>
          </a:bodyPr>
          <a:lstStyle/>
          <a:p>
            <a:pPr algn="just"/>
            <a:r>
              <a:rPr lang="en-US" dirty="0" smtClean="0">
                <a:latin typeface="Times New Roman" pitchFamily="18" charset="0"/>
                <a:cs typeface="Times New Roman" pitchFamily="18" charset="0"/>
              </a:rPr>
              <a:t>With the channel polling scheme, also known as preamble sampling or Low Power Listening (LPL), a sending node prefixes data packets with extra bytes called a preamble and sends it over the channel to ensure that the destination node detects radio activity and wakes up before the actual payload is sent. </a:t>
            </a:r>
          </a:p>
          <a:p>
            <a:pPr algn="just"/>
            <a:r>
              <a:rPr lang="en-US" dirty="0" smtClean="0">
                <a:latin typeface="Times New Roman" pitchFamily="18" charset="0"/>
                <a:cs typeface="Times New Roman" pitchFamily="18" charset="0"/>
              </a:rPr>
              <a:t>On a wake-up, if radio activity is detected, the receiver turns on its radio to receive data packets. Otherwise, the node goes back to sleep mode until the next polling interval. </a:t>
            </a:r>
          </a:p>
          <a:p>
            <a:pPr algn="just"/>
            <a:r>
              <a:rPr lang="en-US" dirty="0" smtClean="0">
                <a:latin typeface="Times New Roman" pitchFamily="18" charset="0"/>
                <a:cs typeface="Times New Roman" pitchFamily="18" charset="0"/>
              </a:rPr>
              <a:t>To avoid deafness, a sender prefixes preamble at least as long as the check interval of the receiver to ensure that the receiver wakes up and performs channel sampling at least once while the preamble is being sent. Figure below shows an example how channel polling works in WSNs.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l="10542" t="48958" r="29722" b="10417"/>
          <a:stretch>
            <a:fillRect/>
          </a:stretch>
        </p:blipFill>
        <p:spPr bwMode="auto">
          <a:xfrm>
            <a:off x="0" y="762000"/>
            <a:ext cx="9167446"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457200"/>
            <a:ext cx="8229600" cy="5668963"/>
          </a:xfrm>
        </p:spPr>
        <p:txBody>
          <a:bodyPr>
            <a:normAutofit fontScale="70000" lnSpcReduction="20000"/>
          </a:bodyPr>
          <a:lstStyle/>
          <a:p>
            <a:pPr algn="just"/>
            <a:r>
              <a:rPr lang="en-US" dirty="0" smtClean="0">
                <a:latin typeface="Times New Roman" pitchFamily="18" charset="0"/>
                <a:cs typeface="Times New Roman" pitchFamily="18" charset="0"/>
              </a:rPr>
              <a:t>Channel polling protocols do not use common active/sleep schedules, and therefore do not need any synchronization or clustering. Receivers consume significantly less energy as they wake up for very short period of time but senders pay the price in sending long and extended preambles. </a:t>
            </a:r>
          </a:p>
          <a:p>
            <a:pPr algn="just"/>
            <a:r>
              <a:rPr lang="en-US" dirty="0" smtClean="0">
                <a:latin typeface="Times New Roman" pitchFamily="18" charset="0"/>
                <a:cs typeface="Times New Roman" pitchFamily="18" charset="0"/>
              </a:rPr>
              <a:t>For high traffic load this could lead to very costly collisions.</a:t>
            </a:r>
          </a:p>
          <a:p>
            <a:pPr algn="just"/>
            <a:r>
              <a:rPr lang="en-US" dirty="0" smtClean="0">
                <a:latin typeface="Times New Roman" pitchFamily="18" charset="0"/>
                <a:cs typeface="Times New Roman" pitchFamily="18" charset="0"/>
              </a:rPr>
              <a:t>Another issue with channel polling is the limitation of the duty cycle value. Lowering the duty cycle extends the check interval. That is good from the receiver point of view but it significantly increases the transmission cost in the shape of long and extended preambles at the sender side. </a:t>
            </a:r>
          </a:p>
          <a:p>
            <a:pPr algn="just"/>
            <a:r>
              <a:rPr lang="en-US" dirty="0" smtClean="0">
                <a:latin typeface="Times New Roman" pitchFamily="18" charset="0"/>
                <a:cs typeface="Times New Roman" pitchFamily="18" charset="0"/>
              </a:rPr>
              <a:t>Such extended and long preambles also result in unnecessary energy consumption both at the receiver and sender ends, overhearing at non-target receivers, and excessive latency at each hop. </a:t>
            </a:r>
          </a:p>
          <a:p>
            <a:pPr algn="just"/>
            <a:r>
              <a:rPr lang="en-US" dirty="0" smtClean="0">
                <a:latin typeface="Times New Roman" pitchFamily="18" charset="0"/>
                <a:cs typeface="Times New Roman" pitchFamily="18" charset="0"/>
              </a:rPr>
              <a:t>These issues can be tackled by using short preambles, adaptive duty cycle values, and minimizing redundancy.</a:t>
            </a:r>
          </a:p>
          <a:p>
            <a:pPr algn="just"/>
            <a:r>
              <a:rPr lang="en-US" dirty="0" smtClean="0">
                <a:latin typeface="Times New Roman" pitchFamily="18" charset="0"/>
                <a:cs typeface="Times New Roman" pitchFamily="18" charset="0"/>
              </a:rPr>
              <a:t>Another issue with this scheme is related to the support of radio chip in sending an extended preamble prior to the data packet.</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B-MAC</a:t>
            </a:r>
            <a:endParaRPr lang="en-US" dirty="0"/>
          </a:p>
        </p:txBody>
      </p:sp>
      <p:sp>
        <p:nvSpPr>
          <p:cNvPr id="3" name="Content Placeholder 2"/>
          <p:cNvSpPr>
            <a:spLocks noGrp="1"/>
          </p:cNvSpPr>
          <p:nvPr>
            <p:ph idx="1"/>
          </p:nvPr>
        </p:nvSpPr>
        <p:spPr>
          <a:xfrm>
            <a:off x="457200" y="762000"/>
            <a:ext cx="8229600" cy="5364163"/>
          </a:xfrm>
        </p:spPr>
        <p:txBody>
          <a:bodyPr>
            <a:normAutofit fontScale="70000" lnSpcReduction="20000"/>
          </a:bodyPr>
          <a:lstStyle/>
          <a:p>
            <a:pPr algn="just"/>
            <a:r>
              <a:rPr lang="en-US" dirty="0" smtClean="0">
                <a:latin typeface="Times New Roman" pitchFamily="18" charset="0"/>
                <a:cs typeface="Times New Roman" pitchFamily="18" charset="0"/>
              </a:rPr>
              <a:t>Berkeley MAC (B-MAC) protocol  is one of the initial MAC protocols working on the channel polling mechanism, where each node can have independent awake and sleep periods. </a:t>
            </a:r>
          </a:p>
          <a:p>
            <a:pPr algn="just"/>
            <a:r>
              <a:rPr lang="en-US" dirty="0" smtClean="0">
                <a:latin typeface="Times New Roman" pitchFamily="18" charset="0"/>
                <a:cs typeface="Times New Roman" pitchFamily="18" charset="0"/>
              </a:rPr>
              <a:t>The sum of both these periods is called check interval.</a:t>
            </a:r>
          </a:p>
          <a:p>
            <a:pPr algn="just"/>
            <a:r>
              <a:rPr lang="en-US" dirty="0" smtClean="0">
                <a:latin typeface="Times New Roman" pitchFamily="18" charset="0"/>
                <a:cs typeface="Times New Roman" pitchFamily="18" charset="0"/>
              </a:rPr>
              <a:t> While transmitting, a node precedes the data packet with a preamble that is slightly longer than the check interval of the receiver.</a:t>
            </a:r>
          </a:p>
          <a:p>
            <a:pPr algn="just"/>
            <a:r>
              <a:rPr lang="en-US" dirty="0" smtClean="0">
                <a:latin typeface="Times New Roman" pitchFamily="18" charset="0"/>
                <a:cs typeface="Times New Roman" pitchFamily="18" charset="0"/>
              </a:rPr>
              <a:t> Nodes wake up at each awake period and sample the medium shortly. </a:t>
            </a:r>
          </a:p>
          <a:p>
            <a:pPr algn="just"/>
            <a:r>
              <a:rPr lang="en-US" dirty="0" smtClean="0">
                <a:latin typeface="Times New Roman" pitchFamily="18" charset="0"/>
                <a:cs typeface="Times New Roman" pitchFamily="18" charset="0"/>
              </a:rPr>
              <a:t>If it detects a preamble, it remains awake to receive the whole preamble. </a:t>
            </a:r>
          </a:p>
          <a:p>
            <a:pPr algn="just"/>
            <a:r>
              <a:rPr lang="en-US" dirty="0" smtClean="0">
                <a:latin typeface="Times New Roman" pitchFamily="18" charset="0"/>
                <a:cs typeface="Times New Roman" pitchFamily="18" charset="0"/>
              </a:rPr>
              <a:t>If the preamble is destined to this node, it further extends its wake-up time to receive the data packet; otherwise goes back to sleep mode. </a:t>
            </a:r>
          </a:p>
          <a:p>
            <a:pPr algn="just"/>
            <a:r>
              <a:rPr lang="en-US" dirty="0" smtClean="0">
                <a:latin typeface="Times New Roman" pitchFamily="18" charset="0"/>
                <a:cs typeface="Times New Roman" pitchFamily="18" charset="0"/>
              </a:rPr>
              <a:t>With the extended preamble, a sender is assured that at some point during the preamble sending, the receiver will wake up and detect the preamble.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11162"/>
          </a:xfrm>
        </p:spPr>
        <p:txBody>
          <a:bodyPr>
            <a:normAutofit fontScale="90000"/>
          </a:bodyPr>
          <a:lstStyle/>
          <a:p>
            <a:endParaRPr lang="en-US" dirty="0"/>
          </a:p>
        </p:txBody>
      </p:sp>
      <p:sp>
        <p:nvSpPr>
          <p:cNvPr id="3" name="Content Placeholder 2"/>
          <p:cNvSpPr>
            <a:spLocks noGrp="1"/>
          </p:cNvSpPr>
          <p:nvPr>
            <p:ph idx="1"/>
          </p:nvPr>
        </p:nvSpPr>
        <p:spPr>
          <a:xfrm>
            <a:off x="457200" y="381000"/>
            <a:ext cx="8229600" cy="5745163"/>
          </a:xfrm>
        </p:spPr>
        <p:txBody>
          <a:bodyPr>
            <a:normAutofit fontScale="92500" lnSpcReduction="20000"/>
          </a:bodyPr>
          <a:lstStyle/>
          <a:p>
            <a:pPr algn="just"/>
            <a:r>
              <a:rPr lang="en-US" dirty="0" smtClean="0">
                <a:latin typeface="Times New Roman" pitchFamily="18" charset="0"/>
                <a:cs typeface="Times New Roman" pitchFamily="18" charset="0"/>
              </a:rPr>
              <a:t>B-MAC uses Clear Channel Assessment (CCA) to determine whether the channel is clear.</a:t>
            </a:r>
          </a:p>
          <a:p>
            <a:pPr algn="just"/>
            <a:r>
              <a:rPr lang="en-US" dirty="0" smtClean="0">
                <a:latin typeface="Times New Roman" pitchFamily="18" charset="0"/>
                <a:cs typeface="Times New Roman" pitchFamily="18" charset="0"/>
              </a:rPr>
              <a:t> Instead of using a threshold, which is the common method for many CSMA protocols, B-MAC improves the quality of CCA by using an outlier detection method. </a:t>
            </a:r>
          </a:p>
          <a:p>
            <a:pPr algn="just"/>
            <a:r>
              <a:rPr lang="en-US" dirty="0" smtClean="0">
                <a:latin typeface="Times New Roman" pitchFamily="18" charset="0"/>
                <a:cs typeface="Times New Roman" pitchFamily="18" charset="0"/>
              </a:rPr>
              <a:t>When a node wants to transmit, it takes a sample of the channel and searches for outliers. </a:t>
            </a:r>
          </a:p>
          <a:p>
            <a:pPr algn="just"/>
            <a:r>
              <a:rPr lang="en-US" dirty="0" smtClean="0">
                <a:latin typeface="Times New Roman" pitchFamily="18" charset="0"/>
                <a:cs typeface="Times New Roman" pitchFamily="18" charset="0"/>
              </a:rPr>
              <a:t>If an outlier is detected, B-MAC declares the channel is clear because a valid packet could never have an outlier significantly below the noise floor. </a:t>
            </a:r>
          </a:p>
          <a:p>
            <a:pPr algn="just"/>
            <a:r>
              <a:rPr lang="en-US" dirty="0" smtClean="0">
                <a:latin typeface="Times New Roman" pitchFamily="18" charset="0"/>
                <a:cs typeface="Times New Roman" pitchFamily="18" charset="0"/>
              </a:rPr>
              <a:t>Alternatively, if no outlier is found for five samples, B-MAC declares the channel is busy.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334962"/>
          </a:xfrm>
        </p:spPr>
        <p:txBody>
          <a:bodyPr>
            <a:normAutofit fontScale="90000"/>
          </a:bodyPr>
          <a:lstStyle/>
          <a:p>
            <a:endParaRPr lang="en-US" dirty="0"/>
          </a:p>
        </p:txBody>
      </p:sp>
      <p:sp>
        <p:nvSpPr>
          <p:cNvPr id="3" name="Content Placeholder 2"/>
          <p:cNvSpPr>
            <a:spLocks noGrp="1"/>
          </p:cNvSpPr>
          <p:nvPr>
            <p:ph idx="1"/>
          </p:nvPr>
        </p:nvSpPr>
        <p:spPr>
          <a:xfrm>
            <a:off x="457200" y="381000"/>
            <a:ext cx="8229600" cy="5745163"/>
          </a:xfrm>
        </p:spPr>
        <p:txBody>
          <a:bodyPr>
            <a:normAutofit fontScale="85000" lnSpcReduction="10000"/>
          </a:bodyPr>
          <a:lstStyle/>
          <a:p>
            <a:pPr algn="just"/>
            <a:r>
              <a:rPr lang="en-US" dirty="0" smtClean="0">
                <a:latin typeface="Times New Roman" pitchFamily="18" charset="0"/>
                <a:cs typeface="Times New Roman" pitchFamily="18" charset="0"/>
              </a:rPr>
              <a:t>With an extended preamble, B-MAC reduces duty cycle and minimizes idle listening, especially when there are no packet exchanges. </a:t>
            </a:r>
          </a:p>
          <a:p>
            <a:pPr algn="just"/>
            <a:r>
              <a:rPr lang="en-US" dirty="0" smtClean="0">
                <a:latin typeface="Times New Roman" pitchFamily="18" charset="0"/>
                <a:cs typeface="Times New Roman" pitchFamily="18" charset="0"/>
              </a:rPr>
              <a:t>During transmissions a preamble sent by the sender needs to be longer than the check interval of receivers. As a result, the overhead of preambles increases as the check interval increases. </a:t>
            </a:r>
          </a:p>
          <a:p>
            <a:pPr algn="just"/>
            <a:r>
              <a:rPr lang="en-US" dirty="0" smtClean="0">
                <a:latin typeface="Times New Roman" pitchFamily="18" charset="0"/>
                <a:cs typeface="Times New Roman" pitchFamily="18" charset="0"/>
              </a:rPr>
              <a:t> Such extended preambles also introduce excessive latency at each hop and increases energy consumption not only for the transmitter and the intended receiver, but also for non-targeted receivers once they overhear these long preambles.</a:t>
            </a:r>
          </a:p>
          <a:p>
            <a:pPr algn="just"/>
            <a:r>
              <a:rPr lang="en-US" dirty="0" smtClean="0">
                <a:latin typeface="Times New Roman" pitchFamily="18" charset="0"/>
                <a:cs typeface="Times New Roman" pitchFamily="18" charset="0"/>
              </a:rPr>
              <a:t>Only after receiving a full preamble, a node can know whether it is the actual node the packet is destined for.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err="1" smtClean="0"/>
              <a:t>WiseMAC</a:t>
            </a:r>
            <a:endParaRPr lang="en-US" dirty="0"/>
          </a:p>
        </p:txBody>
      </p:sp>
      <p:sp>
        <p:nvSpPr>
          <p:cNvPr id="3" name="Content Placeholder 2"/>
          <p:cNvSpPr>
            <a:spLocks noGrp="1"/>
          </p:cNvSpPr>
          <p:nvPr>
            <p:ph idx="1"/>
          </p:nvPr>
        </p:nvSpPr>
        <p:spPr>
          <a:xfrm>
            <a:off x="457200" y="685800"/>
            <a:ext cx="8229600" cy="5440363"/>
          </a:xfrm>
        </p:spPr>
        <p:txBody>
          <a:bodyPr>
            <a:normAutofit fontScale="85000" lnSpcReduction="20000"/>
          </a:bodyPr>
          <a:lstStyle/>
          <a:p>
            <a:pPr algn="just"/>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is the first protocol working on non-persistent CSMA (</a:t>
            </a:r>
            <a:r>
              <a:rPr lang="en-US" dirty="0" err="1" smtClean="0">
                <a:latin typeface="Times New Roman" pitchFamily="18" charset="0"/>
                <a:cs typeface="Times New Roman" pitchFamily="18" charset="0"/>
              </a:rPr>
              <a:t>np</a:t>
            </a:r>
            <a:r>
              <a:rPr lang="en-US" dirty="0" smtClean="0">
                <a:latin typeface="Times New Roman" pitchFamily="18" charset="0"/>
                <a:cs typeface="Times New Roman" pitchFamily="18" charset="0"/>
              </a:rPr>
              <a:t>-CSMA) with the channel polling mechanism. </a:t>
            </a:r>
          </a:p>
          <a:p>
            <a:pPr algn="just"/>
            <a:r>
              <a:rPr lang="en-US" dirty="0" smtClean="0">
                <a:latin typeface="Times New Roman" pitchFamily="18" charset="0"/>
                <a:cs typeface="Times New Roman" pitchFamily="18" charset="0"/>
              </a:rPr>
              <a:t>The basic functionality of </a:t>
            </a:r>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is more or less similar to BMAC.</a:t>
            </a:r>
          </a:p>
          <a:p>
            <a:pPr algn="just"/>
            <a:r>
              <a:rPr lang="en-US" dirty="0" smtClean="0">
                <a:latin typeface="Times New Roman" pitchFamily="18" charset="0"/>
                <a:cs typeface="Times New Roman" pitchFamily="18" charset="0"/>
              </a:rPr>
              <a:t>However, </a:t>
            </a:r>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lets a node learn about the awake periods of its neighbors.</a:t>
            </a:r>
          </a:p>
          <a:p>
            <a:pPr algn="just"/>
            <a:r>
              <a:rPr lang="en-US" dirty="0" smtClean="0">
                <a:latin typeface="Times New Roman" pitchFamily="18" charset="0"/>
                <a:cs typeface="Times New Roman" pitchFamily="18" charset="0"/>
              </a:rPr>
              <a:t> A sending node sends a preamble just before the receiving node wakes up and hence keeps the preamble length at minimum. The receiver puts the time of its next awake period in the ACK frame.</a:t>
            </a:r>
          </a:p>
          <a:p>
            <a:pPr algn="just"/>
            <a:r>
              <a:rPr lang="en-US" dirty="0" smtClean="0">
                <a:latin typeface="Times New Roman" pitchFamily="18" charset="0"/>
                <a:cs typeface="Times New Roman" pitchFamily="18" charset="0"/>
              </a:rPr>
              <a:t>If a node finds the medium busy during the channel  sampling, it continues to listen the medium until it receives a data packet or the medium becomes idle again.</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fontScale="85000" lnSpcReduction="20000"/>
          </a:bodyPr>
          <a:lstStyle/>
          <a:p>
            <a:pPr algn="just"/>
            <a:r>
              <a:rPr lang="en-US" dirty="0" smtClean="0">
                <a:latin typeface="Times New Roman" pitchFamily="18" charset="0"/>
                <a:cs typeface="Times New Roman" pitchFamily="18" charset="0"/>
              </a:rPr>
              <a:t>All nodes in a network sample the medium with a common basic cycle duration, but their awake and sleep periods are independent and left unsynchronized. </a:t>
            </a:r>
          </a:p>
          <a:p>
            <a:pPr algn="just"/>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uses short preambles for regular traffic and switches to longer preambles for infrequent communication. </a:t>
            </a:r>
          </a:p>
          <a:p>
            <a:pPr algn="just"/>
            <a:r>
              <a:rPr lang="en-US" dirty="0" smtClean="0">
                <a:latin typeface="Times New Roman" pitchFamily="18" charset="0"/>
                <a:cs typeface="Times New Roman" pitchFamily="18" charset="0"/>
              </a:rPr>
              <a:t>For very low traffic loads where the data packet can be smaller than the preamble, </a:t>
            </a:r>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repeats the data frame instead of the extended preamble.</a:t>
            </a:r>
          </a:p>
          <a:p>
            <a:pPr algn="just"/>
            <a:r>
              <a:rPr lang="en-US" dirty="0" smtClean="0">
                <a:latin typeface="Times New Roman" pitchFamily="18" charset="0"/>
                <a:cs typeface="Times New Roman" pitchFamily="18" charset="0"/>
              </a:rPr>
              <a:t>With </a:t>
            </a:r>
            <a:r>
              <a:rPr lang="en-US" dirty="0" err="1" smtClean="0">
                <a:latin typeface="Times New Roman" pitchFamily="18" charset="0"/>
                <a:cs typeface="Times New Roman" pitchFamily="18" charset="0"/>
              </a:rPr>
              <a:t>WiseMAC</a:t>
            </a:r>
            <a:r>
              <a:rPr lang="en-US" dirty="0" smtClean="0">
                <a:latin typeface="Times New Roman" pitchFamily="18" charset="0"/>
                <a:cs typeface="Times New Roman" pitchFamily="18" charset="0"/>
              </a:rPr>
              <a:t>, over-emitting can occur if the receiver is not ready at the end of the preamble due to factors such as interference or collision.</a:t>
            </a:r>
          </a:p>
          <a:p>
            <a:pPr algn="just"/>
            <a:r>
              <a:rPr lang="en-US" dirty="0" smtClean="0">
                <a:latin typeface="Times New Roman" pitchFamily="18" charset="0"/>
                <a:cs typeface="Times New Roman" pitchFamily="18" charset="0"/>
              </a:rPr>
              <a:t> This over-emitting can increase further with the increase in the preamble and data packet size.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MAC Protocols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latin typeface="Times New Roman" pitchFamily="18" charset="0"/>
                <a:cs typeface="Times New Roman" pitchFamily="18" charset="0"/>
              </a:rPr>
              <a:t>Hybrid MAC protocols combine the strength of two or more different MAC schemes in order to achieve a joint improvement. </a:t>
            </a:r>
          </a:p>
          <a:p>
            <a:pPr algn="just"/>
            <a:r>
              <a:rPr lang="en-US" dirty="0" smtClean="0">
                <a:latin typeface="Times New Roman" pitchFamily="18" charset="0"/>
                <a:cs typeface="Times New Roman" pitchFamily="18" charset="0"/>
              </a:rPr>
              <a:t>They usually combine a synchronized protocol with an asynchronous one. </a:t>
            </a:r>
          </a:p>
          <a:p>
            <a:pPr algn="just"/>
            <a:r>
              <a:rPr lang="en-US" dirty="0" smtClean="0">
                <a:latin typeface="Times New Roman" pitchFamily="18" charset="0"/>
                <a:cs typeface="Times New Roman" pitchFamily="18" charset="0"/>
              </a:rPr>
              <a:t>Though such protocols aggregate the advantages of two or more schemes, they also carry, among other, scaling and increased complexity problems, since they have to maintain two or more different working modes.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t="1854" r="9640"/>
          <a:stretch>
            <a:fillRect/>
          </a:stretch>
        </p:blipFill>
        <p:spPr bwMode="auto">
          <a:xfrm>
            <a:off x="1252538" y="1143000"/>
            <a:ext cx="7053262" cy="403383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lstStyle/>
          <a:p>
            <a:r>
              <a:rPr lang="en-US" dirty="0" smtClean="0"/>
              <a:t>IEEE 802.15.4</a:t>
            </a:r>
            <a:endParaRPr lang="en-US" dirty="0"/>
          </a:p>
        </p:txBody>
      </p:sp>
      <p:sp>
        <p:nvSpPr>
          <p:cNvPr id="3" name="Content Placeholder 2"/>
          <p:cNvSpPr>
            <a:spLocks noGrp="1"/>
          </p:cNvSpPr>
          <p:nvPr>
            <p:ph idx="1"/>
          </p:nvPr>
        </p:nvSpPr>
        <p:spPr>
          <a:xfrm>
            <a:off x="457200" y="762000"/>
            <a:ext cx="8229600" cy="5364163"/>
          </a:xfrm>
        </p:spPr>
        <p:txBody>
          <a:bodyPr>
            <a:normAutofit lnSpcReduction="10000"/>
          </a:bodyPr>
          <a:lstStyle/>
          <a:p>
            <a:pPr algn="just"/>
            <a:r>
              <a:rPr lang="en-US" dirty="0" smtClean="0">
                <a:latin typeface="Times New Roman" pitchFamily="18" charset="0"/>
                <a:cs typeface="Times New Roman" pitchFamily="18" charset="0"/>
              </a:rPr>
              <a:t>Wireless Sensor Network(WSN) is resource constrained network developed specially targeting applications having unattended network for long time. </a:t>
            </a:r>
          </a:p>
          <a:p>
            <a:pPr algn="just"/>
            <a:r>
              <a:rPr lang="en-US" dirty="0" smtClean="0">
                <a:latin typeface="Times New Roman" pitchFamily="18" charset="0"/>
                <a:cs typeface="Times New Roman" pitchFamily="18" charset="0"/>
              </a:rPr>
              <a:t>Such a network requires energy efficient and energy aware MAC and Physical layer. </a:t>
            </a:r>
          </a:p>
          <a:p>
            <a:pPr algn="just"/>
            <a:r>
              <a:rPr lang="en-US" dirty="0" smtClean="0">
                <a:latin typeface="Times New Roman" pitchFamily="18" charset="0"/>
                <a:cs typeface="Times New Roman" pitchFamily="18" charset="0"/>
              </a:rPr>
              <a:t>The previously proposed standards like IEEE 802.11 , IEEE 802.16  or IEEE 802.15.1  do not consider the node energy in their design. That makes them inappropriate for WSN and need for new protocol standard</a:t>
            </a:r>
            <a:r>
              <a:rPr lang="en-US" dirty="0" smtClean="0"/>
              <a: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lnSpcReduction="10000"/>
          </a:bodyPr>
          <a:lstStyle/>
          <a:p>
            <a:pPr algn="just"/>
            <a:r>
              <a:rPr lang="en-US" dirty="0" smtClean="0">
                <a:latin typeface="Times New Roman" pitchFamily="18" charset="0"/>
                <a:cs typeface="Times New Roman" pitchFamily="18" charset="0"/>
              </a:rPr>
              <a:t>IEEE 802.15.4 is one of such standards specially developed for low rate, low power networks like WSN.</a:t>
            </a:r>
          </a:p>
          <a:p>
            <a:pPr algn="just"/>
            <a:r>
              <a:rPr lang="en-US" dirty="0" smtClean="0">
                <a:latin typeface="Times New Roman" pitchFamily="18" charset="0"/>
                <a:cs typeface="Times New Roman" pitchFamily="18" charset="0"/>
              </a:rPr>
              <a:t> IEEE 802.15.4 is designed considering the energy concerns of sensor nodes.</a:t>
            </a:r>
          </a:p>
          <a:p>
            <a:pPr algn="just"/>
            <a:r>
              <a:rPr lang="en-US" dirty="0" smtClean="0">
                <a:latin typeface="Times New Roman" pitchFamily="18" charset="0"/>
                <a:cs typeface="Times New Roman" pitchFamily="18" charset="0"/>
              </a:rPr>
              <a:t> For efficient energy utilization, standard uses various improved techniques like, low-power transmission, small frame size, energy-efficient carrier sense multiple access with collision avoidance (CSMA-CA) algorithm and mechanism to support inactive period.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fontScale="85000" lnSpcReduction="20000"/>
          </a:bodyPr>
          <a:lstStyle/>
          <a:p>
            <a:pPr algn="just"/>
            <a:r>
              <a:rPr lang="en-US" dirty="0" smtClean="0">
                <a:latin typeface="Times New Roman" pitchFamily="18" charset="0"/>
                <a:cs typeface="Times New Roman" pitchFamily="18" charset="0"/>
              </a:rPr>
              <a:t>As per the specification IEEE 802.15.4 comes with following features: </a:t>
            </a:r>
          </a:p>
          <a:p>
            <a:pPr lvl="1" algn="just"/>
            <a:r>
              <a:rPr lang="en-US" dirty="0" smtClean="0">
                <a:latin typeface="Times New Roman" pitchFamily="18" charset="0"/>
                <a:cs typeface="Times New Roman" pitchFamily="18" charset="0"/>
              </a:rPr>
              <a:t> 868 - 868.6 MHz (e.g., Europe) </a:t>
            </a:r>
          </a:p>
          <a:p>
            <a:pPr lvl="1" algn="just"/>
            <a:r>
              <a:rPr lang="en-US" dirty="0" smtClean="0">
                <a:latin typeface="Times New Roman" pitchFamily="18" charset="0"/>
                <a:cs typeface="Times New Roman" pitchFamily="18" charset="0"/>
              </a:rPr>
              <a:t> 902 - 928 MHz (e.g., North America) </a:t>
            </a:r>
          </a:p>
          <a:p>
            <a:pPr lvl="1" algn="just"/>
            <a:r>
              <a:rPr lang="en-US" dirty="0" smtClean="0">
                <a:latin typeface="Times New Roman" pitchFamily="18" charset="0"/>
                <a:cs typeface="Times New Roman" pitchFamily="18" charset="0"/>
              </a:rPr>
              <a:t> 2400 - 2483.5 MHz (worldwide)</a:t>
            </a:r>
          </a:p>
          <a:p>
            <a:pPr lvl="1" algn="just"/>
            <a:r>
              <a:rPr lang="en-US" dirty="0" smtClean="0">
                <a:latin typeface="Times New Roman" pitchFamily="18" charset="0"/>
                <a:cs typeface="Times New Roman" pitchFamily="18" charset="0"/>
              </a:rPr>
              <a:t> 3100 - 10 600 MHz (UWB varies by region)</a:t>
            </a:r>
          </a:p>
          <a:p>
            <a:pPr lvl="1" algn="just"/>
            <a:r>
              <a:rPr lang="en-US" dirty="0" smtClean="0">
                <a:latin typeface="Times New Roman" pitchFamily="18" charset="0"/>
                <a:cs typeface="Times New Roman" pitchFamily="18" charset="0"/>
              </a:rPr>
              <a:t> Over the air data rates of 851 kb/s, 250 kb/s, 110 kb/s, 100 kb/s, 40 kb/s, and 20 kb/s</a:t>
            </a:r>
          </a:p>
          <a:p>
            <a:pPr lvl="1" algn="just"/>
            <a:r>
              <a:rPr lang="en-US" dirty="0" smtClean="0">
                <a:latin typeface="Times New Roman" pitchFamily="18" charset="0"/>
                <a:cs typeface="Times New Roman" pitchFamily="18" charset="0"/>
              </a:rPr>
              <a:t> Star or peer-to-peer operation </a:t>
            </a:r>
          </a:p>
          <a:p>
            <a:pPr lvl="1" algn="just"/>
            <a:r>
              <a:rPr lang="en-US" dirty="0" smtClean="0">
                <a:latin typeface="Times New Roman" pitchFamily="18" charset="0"/>
                <a:cs typeface="Times New Roman" pitchFamily="18" charset="0"/>
              </a:rPr>
              <a:t> Allocated 16-bit short or 64-bit extended addresses </a:t>
            </a:r>
          </a:p>
          <a:p>
            <a:pPr lvl="1" algn="just"/>
            <a:r>
              <a:rPr lang="en-US" dirty="0" smtClean="0">
                <a:latin typeface="Times New Roman" pitchFamily="18" charset="0"/>
                <a:cs typeface="Times New Roman" pitchFamily="18" charset="0"/>
              </a:rPr>
              <a:t> Optional allocation of guaranteed time slots (GTSs) </a:t>
            </a:r>
          </a:p>
          <a:p>
            <a:pPr lvl="1" algn="just"/>
            <a:r>
              <a:rPr lang="en-US" dirty="0" smtClean="0">
                <a:latin typeface="Times New Roman" pitchFamily="18" charset="0"/>
                <a:cs typeface="Times New Roman" pitchFamily="18" charset="0"/>
              </a:rPr>
              <a:t> Carrier sense multiple access with collision avoidance (CSMA-CA) channel access</a:t>
            </a:r>
          </a:p>
          <a:p>
            <a:pPr lvl="1" algn="just"/>
            <a:r>
              <a:rPr lang="en-US" dirty="0" smtClean="0">
                <a:latin typeface="Times New Roman" pitchFamily="18" charset="0"/>
                <a:cs typeface="Times New Roman" pitchFamily="18" charset="0"/>
              </a:rPr>
              <a:t> Fully acknowledged protocol for transfer reliability </a:t>
            </a:r>
          </a:p>
          <a:p>
            <a:pPr lvl="1" algn="just"/>
            <a:r>
              <a:rPr lang="en-US" dirty="0" smtClean="0">
                <a:latin typeface="Times New Roman" pitchFamily="18" charset="0"/>
                <a:cs typeface="Times New Roman" pitchFamily="18" charset="0"/>
              </a:rPr>
              <a:t> Low power consumption and Energy detection (ED)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457200"/>
            <a:ext cx="8229600" cy="5668963"/>
          </a:xfrm>
        </p:spPr>
        <p:txBody>
          <a:bodyPr/>
          <a:lstStyle/>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The standard specifies bottom two layers of network protocol stack, MAC layer and physical layer.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l="16984" t="20833" r="18595" b="10417"/>
          <a:stretch>
            <a:fillRect/>
          </a:stretch>
        </p:blipFill>
        <p:spPr bwMode="auto">
          <a:xfrm>
            <a:off x="533400" y="762000"/>
            <a:ext cx="8382000"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It divides network nodes into three groups, personal area coordinator (PAN coordinator), coordinator nodes and device nodes.</a:t>
            </a:r>
          </a:p>
          <a:p>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587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5592763"/>
          </a:xfrm>
        </p:spPr>
        <p:txBody>
          <a:bodyPr>
            <a:normAutofit fontScale="77500" lnSpcReduction="20000"/>
          </a:bodyPr>
          <a:lstStyle/>
          <a:p>
            <a:pPr algn="just"/>
            <a:r>
              <a:rPr lang="en-US" dirty="0" smtClean="0">
                <a:latin typeface="Times New Roman" pitchFamily="18" charset="0"/>
                <a:cs typeface="Times New Roman" pitchFamily="18" charset="0"/>
              </a:rPr>
              <a:t>An IEEE 802.15.4 network is composed of nodes that take different roles during the operational phase of the system. </a:t>
            </a:r>
          </a:p>
          <a:p>
            <a:pPr algn="just"/>
            <a:r>
              <a:rPr lang="en-US" dirty="0" smtClean="0">
                <a:latin typeface="Times New Roman" pitchFamily="18" charset="0"/>
                <a:cs typeface="Times New Roman" pitchFamily="18" charset="0"/>
              </a:rPr>
              <a:t>Full Function Devices (FFD), also called beacon enabled devices, can operate either as Personal Area Network Coordinators (</a:t>
            </a:r>
            <a:r>
              <a:rPr lang="en-US" dirty="0" err="1" smtClean="0">
                <a:latin typeface="Times New Roman" pitchFamily="18" charset="0"/>
                <a:cs typeface="Times New Roman" pitchFamily="18" charset="0"/>
              </a:rPr>
              <a:t>PANc</a:t>
            </a:r>
            <a:r>
              <a:rPr lang="en-US" dirty="0" smtClean="0">
                <a:latin typeface="Times New Roman" pitchFamily="18" charset="0"/>
                <a:cs typeface="Times New Roman" pitchFamily="18" charset="0"/>
              </a:rPr>
              <a:t>), Cluster Heads (CLH) or routers.</a:t>
            </a:r>
          </a:p>
          <a:p>
            <a:pPr algn="just"/>
            <a:r>
              <a:rPr lang="en-US" dirty="0" smtClean="0">
                <a:latin typeface="Times New Roman" pitchFamily="18" charset="0"/>
                <a:cs typeface="Times New Roman" pitchFamily="18" charset="0"/>
              </a:rPr>
              <a:t> On the other hand, Reduced Function Devices (RFD) also called non beacon devices can only operate as end devices.</a:t>
            </a:r>
          </a:p>
          <a:p>
            <a:pPr algn="just"/>
            <a:r>
              <a:rPr lang="en-US" dirty="0" smtClean="0">
                <a:latin typeface="Times New Roman" pitchFamily="18" charset="0"/>
                <a:cs typeface="Times New Roman" pitchFamily="18" charset="0"/>
              </a:rPr>
              <a:t> A network includes at least one FFD, operating as the </a:t>
            </a:r>
            <a:r>
              <a:rPr lang="en-US" dirty="0" err="1" smtClean="0">
                <a:latin typeface="Times New Roman" pitchFamily="18" charset="0"/>
                <a:cs typeface="Times New Roman" pitchFamily="18" charset="0"/>
              </a:rPr>
              <a:t>PANc</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Other devices can either act as end devices forming a star around the coordinator, as routers creating a mesh network or as a combination of CLHs and end devices creating a cluster-tree topology.</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endParaRPr lang="en-US" dirty="0"/>
          </a:p>
        </p:txBody>
      </p:sp>
      <p:sp>
        <p:nvSpPr>
          <p:cNvPr id="3" name="Content Placeholder 2"/>
          <p:cNvSpPr>
            <a:spLocks noGrp="1"/>
          </p:cNvSpPr>
          <p:nvPr>
            <p:ph idx="1"/>
          </p:nvPr>
        </p:nvSpPr>
        <p:spPr>
          <a:xfrm>
            <a:off x="457200" y="685800"/>
            <a:ext cx="8229600" cy="5440363"/>
          </a:xfrm>
        </p:spPr>
        <p:txBody>
          <a:bodyPr>
            <a:normAutofit fontScale="85000" lnSpcReduction="20000"/>
          </a:bodyPr>
          <a:lstStyle/>
          <a:p>
            <a:pPr algn="just"/>
            <a:r>
              <a:rPr lang="en-US" dirty="0" smtClean="0">
                <a:latin typeface="Times New Roman" pitchFamily="18" charset="0"/>
                <a:cs typeface="Times New Roman" pitchFamily="18" charset="0"/>
              </a:rPr>
              <a:t>PAN coordinator is responsible for creating and managing the network.</a:t>
            </a:r>
          </a:p>
          <a:p>
            <a:pPr algn="just"/>
            <a:r>
              <a:rPr lang="en-US" dirty="0" smtClean="0">
                <a:latin typeface="Times New Roman" pitchFamily="18" charset="0"/>
                <a:cs typeface="Times New Roman" pitchFamily="18" charset="0"/>
              </a:rPr>
              <a:t> Network coordinators are responsible for node synchronization using beacons and providing the routing functionality to device nodes. </a:t>
            </a:r>
          </a:p>
          <a:p>
            <a:pPr algn="just"/>
            <a:r>
              <a:rPr lang="en-US" dirty="0" smtClean="0">
                <a:latin typeface="Times New Roman" pitchFamily="18" charset="0"/>
                <a:cs typeface="Times New Roman" pitchFamily="18" charset="0"/>
              </a:rPr>
              <a:t>Lastly, device nodes are responsible for collecting the information in the network and forwarding it to network coordinators or PAN coordinator .</a:t>
            </a:r>
          </a:p>
          <a:p>
            <a:pPr algn="just"/>
            <a:r>
              <a:rPr lang="en-US" dirty="0" smtClean="0">
                <a:latin typeface="Times New Roman" pitchFamily="18" charset="0"/>
                <a:cs typeface="Times New Roman" pitchFamily="18" charset="0"/>
              </a:rPr>
              <a:t> As per the standard PAN coordinator and coordinator nodes are categorized as Full Function Device (FFD) nodes while the device nodes may be categorized as Reduced Function Device (RFD) nodes or FFD.</a:t>
            </a:r>
          </a:p>
          <a:p>
            <a:pPr algn="just"/>
            <a:r>
              <a:rPr lang="en-US" dirty="0" smtClean="0">
                <a:latin typeface="Times New Roman" pitchFamily="18" charset="0"/>
                <a:cs typeface="Times New Roman" pitchFamily="18" charset="0"/>
              </a:rPr>
              <a:t> FFD spends more time in active state and consumes more energy while RFD spends more time in sleep state and consumes less energy compared to FFD.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533400"/>
            <a:ext cx="8229600" cy="6553200"/>
          </a:xfrm>
        </p:spPr>
        <p:txBody>
          <a:bodyPr>
            <a:normAutofit lnSpcReduction="10000"/>
          </a:bodyPr>
          <a:lstStyle/>
          <a:p>
            <a:pPr algn="just"/>
            <a:r>
              <a:rPr lang="en-US" dirty="0" smtClean="0">
                <a:latin typeface="Times New Roman" pitchFamily="18" charset="0"/>
                <a:cs typeface="Times New Roman" pitchFamily="18" charset="0"/>
              </a:rPr>
              <a:t>Two topologies are supported by 802.15.4 - star and peer-to-peer - with the logical structure of the latter being defined by the network layer. </a:t>
            </a:r>
          </a:p>
          <a:p>
            <a:pPr algn="just"/>
            <a:r>
              <a:rPr lang="en-US" dirty="0" smtClean="0">
                <a:latin typeface="Times New Roman" pitchFamily="18" charset="0"/>
                <a:cs typeface="Times New Roman" pitchFamily="18" charset="0"/>
              </a:rPr>
              <a:t>Applications such as personal computer peripherals and WBANs would typically employ a one-hop star topology.</a:t>
            </a:r>
          </a:p>
          <a:p>
            <a:pPr algn="just"/>
            <a:r>
              <a:rPr lang="en-US" dirty="0" smtClean="0">
                <a:latin typeface="Times New Roman" pitchFamily="18" charset="0"/>
                <a:cs typeface="Times New Roman" pitchFamily="18" charset="0"/>
              </a:rPr>
              <a:t> Peer-to-peer topology allows for more complex formations like the cluster-tree and mesh networking topologies and may be the preferred choice for applications such as industrial and environmental monitoring, inventory control, etc.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l="16984" t="16667" r="18595" b="7292"/>
          <a:stretch>
            <a:fillRect/>
          </a:stretch>
        </p:blipFill>
        <p:spPr bwMode="auto">
          <a:xfrm>
            <a:off x="457200" y="533400"/>
            <a:ext cx="83820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3" cstate="print"/>
          <a:srcRect r="655" b="9572"/>
          <a:stretch>
            <a:fillRect/>
          </a:stretch>
        </p:blipFill>
        <p:spPr bwMode="auto">
          <a:xfrm>
            <a:off x="1347788" y="609600"/>
            <a:ext cx="6958012"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l="16984" t="14583" r="19766" b="9375"/>
          <a:stretch>
            <a:fillRect/>
          </a:stretch>
        </p:blipFill>
        <p:spPr bwMode="auto">
          <a:xfrm>
            <a:off x="381000" y="228600"/>
            <a:ext cx="82296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l="16984" t="10417" r="19766" b="10417"/>
          <a:stretch>
            <a:fillRect/>
          </a:stretch>
        </p:blipFill>
        <p:spPr bwMode="auto">
          <a:xfrm>
            <a:off x="304800" y="381000"/>
            <a:ext cx="82296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l="1757" t="18750" r="24452" b="7292"/>
          <a:stretch>
            <a:fillRect/>
          </a:stretch>
        </p:blipFill>
        <p:spPr bwMode="auto">
          <a:xfrm>
            <a:off x="0" y="381000"/>
            <a:ext cx="9601200"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smtClean="0">
                <a:latin typeface="Times New Roman" pitchFamily="18" charset="0"/>
                <a:cs typeface="Times New Roman" pitchFamily="18" charset="0"/>
              </a:rPr>
              <a:t>An 802.15.4 network can work either in beacon-enabled or in </a:t>
            </a:r>
            <a:r>
              <a:rPr lang="en-US" dirty="0" err="1" smtClean="0">
                <a:latin typeface="Times New Roman" pitchFamily="18" charset="0"/>
                <a:cs typeface="Times New Roman" pitchFamily="18" charset="0"/>
              </a:rPr>
              <a:t>nonbeacon</a:t>
            </a:r>
            <a:r>
              <a:rPr lang="en-US" dirty="0" smtClean="0">
                <a:latin typeface="Times New Roman" pitchFamily="18" charset="0"/>
                <a:cs typeface="Times New Roman" pitchFamily="18" charset="0"/>
              </a:rPr>
              <a:t>-enabled mode.</a:t>
            </a:r>
          </a:p>
          <a:p>
            <a:pPr algn="just"/>
            <a:r>
              <a:rPr lang="en-US" dirty="0" smtClean="0">
                <a:latin typeface="Times New Roman" pitchFamily="18" charset="0"/>
                <a:cs typeface="Times New Roman" pitchFamily="18" charset="0"/>
              </a:rPr>
              <a:t> In the former mode, communication is controlled by a network coordinator, which transmits regular beacons for synchronization and association procedures. </a:t>
            </a:r>
          </a:p>
          <a:p>
            <a:pPr algn="just"/>
            <a:r>
              <a:rPr lang="en-US" dirty="0" smtClean="0">
                <a:latin typeface="Times New Roman" pitchFamily="18" charset="0"/>
                <a:cs typeface="Times New Roman" pitchFamily="18" charset="0"/>
              </a:rPr>
              <a:t>In the </a:t>
            </a:r>
            <a:r>
              <a:rPr lang="en-US" dirty="0" err="1" smtClean="0">
                <a:latin typeface="Times New Roman" pitchFamily="18" charset="0"/>
                <a:cs typeface="Times New Roman" pitchFamily="18" charset="0"/>
              </a:rPr>
              <a:t>nonbeacon</a:t>
            </a:r>
            <a:r>
              <a:rPr lang="en-US" dirty="0" smtClean="0">
                <a:latin typeface="Times New Roman" pitchFamily="18" charset="0"/>
                <a:cs typeface="Times New Roman" pitchFamily="18" charset="0"/>
              </a:rPr>
              <a:t>-enabled mode, there are no regular beacons, but the coordinator may </a:t>
            </a:r>
            <a:r>
              <a:rPr lang="en-US" dirty="0" err="1" smtClean="0">
                <a:latin typeface="Times New Roman" pitchFamily="18" charset="0"/>
                <a:cs typeface="Times New Roman" pitchFamily="18" charset="0"/>
              </a:rPr>
              <a:t>unicast</a:t>
            </a:r>
            <a:r>
              <a:rPr lang="en-US" dirty="0" smtClean="0">
                <a:latin typeface="Times New Roman" pitchFamily="18" charset="0"/>
                <a:cs typeface="Times New Roman" pitchFamily="18" charset="0"/>
              </a:rPr>
              <a:t> beacons to a soliciting device.</a:t>
            </a:r>
          </a:p>
          <a:p>
            <a:pPr algn="just"/>
            <a:r>
              <a:rPr lang="en-US" dirty="0" smtClean="0">
                <a:latin typeface="Times New Roman" pitchFamily="18" charset="0"/>
                <a:cs typeface="Times New Roman" pitchFamily="18" charset="0"/>
              </a:rPr>
              <a:t>Communication among devices in the </a:t>
            </a:r>
            <a:r>
              <a:rPr lang="en-US" dirty="0" err="1" smtClean="0">
                <a:latin typeface="Times New Roman" pitchFamily="18" charset="0"/>
                <a:cs typeface="Times New Roman" pitchFamily="18" charset="0"/>
              </a:rPr>
              <a:t>nonbeacon</a:t>
            </a:r>
            <a:r>
              <a:rPr lang="en-US" dirty="0" smtClean="0">
                <a:latin typeface="Times New Roman" pitchFamily="18" charset="0"/>
                <a:cs typeface="Times New Roman" pitchFamily="18" charset="0"/>
              </a:rPr>
              <a:t>-enabled mode uses </a:t>
            </a:r>
            <a:r>
              <a:rPr lang="en-US" dirty="0" err="1" smtClean="0">
                <a:latin typeface="Times New Roman" pitchFamily="18" charset="0"/>
                <a:cs typeface="Times New Roman" pitchFamily="18" charset="0"/>
              </a:rPr>
              <a:t>unslotted</a:t>
            </a:r>
            <a:r>
              <a:rPr lang="en-US" dirty="0" smtClean="0">
                <a:latin typeface="Times New Roman" pitchFamily="18" charset="0"/>
                <a:cs typeface="Times New Roman" pitchFamily="18" charset="0"/>
              </a:rPr>
              <a:t> CSMA for decentralized access.</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A beacon frame is transmitted in the first slot of each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and is used to synchronize attached devices, to identify the PAN, and to describe the structure of 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a:t>
            </a:r>
          </a:p>
          <a:p>
            <a:pPr algn="just"/>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5719"/>
          </a:xfrm>
        </p:spPr>
        <p:txBody>
          <a:bodyPr>
            <a:normAutofit fontScale="90000"/>
          </a:bodyPr>
          <a:lstStyle/>
          <a:p>
            <a:endParaRPr lang="en-US" dirty="0"/>
          </a:p>
        </p:txBody>
      </p:sp>
      <p:sp>
        <p:nvSpPr>
          <p:cNvPr id="3" name="Content Placeholder 2"/>
          <p:cNvSpPr>
            <a:spLocks noGrp="1"/>
          </p:cNvSpPr>
          <p:nvPr>
            <p:ph idx="1"/>
          </p:nvPr>
        </p:nvSpPr>
        <p:spPr>
          <a:xfrm>
            <a:off x="457200" y="457200"/>
            <a:ext cx="8229600" cy="6172200"/>
          </a:xfrm>
        </p:spPr>
        <p:txBody>
          <a:bodyPr>
            <a:normAutofit/>
          </a:bodyPr>
          <a:lstStyle/>
          <a:p>
            <a:pPr algn="just"/>
            <a:r>
              <a:rPr lang="en-US" dirty="0" smtClean="0">
                <a:latin typeface="Times New Roman" pitchFamily="18" charset="0"/>
                <a:cs typeface="Times New Roman" pitchFamily="18" charset="0"/>
              </a:rPr>
              <a:t>The IEEE 802.15.4 MAC protocol specifies a beacon enabled and a beaconless mode of operation. </a:t>
            </a:r>
          </a:p>
          <a:p>
            <a:pPr algn="just"/>
            <a:r>
              <a:rPr lang="en-US" dirty="0" smtClean="0">
                <a:latin typeface="Times New Roman" pitchFamily="18" charset="0"/>
                <a:cs typeface="Times New Roman" pitchFamily="18" charset="0"/>
              </a:rPr>
              <a:t>In the beaconless mode, devices communicate asynchronously, requiring nodes to be continuously in receive mode, awaiting reception of data transmissions from other devices. </a:t>
            </a:r>
          </a:p>
          <a:p>
            <a:pPr algn="just"/>
            <a:r>
              <a:rPr lang="en-US" dirty="0" smtClean="0">
                <a:latin typeface="Times New Roman" pitchFamily="18" charset="0"/>
                <a:cs typeface="Times New Roman" pitchFamily="18" charset="0"/>
              </a:rPr>
              <a:t>Devices compete for channel access using an </a:t>
            </a:r>
            <a:r>
              <a:rPr lang="en-US" dirty="0" err="1" smtClean="0">
                <a:latin typeface="Times New Roman" pitchFamily="18" charset="0"/>
                <a:cs typeface="Times New Roman" pitchFamily="18" charset="0"/>
              </a:rPr>
              <a:t>unslotted</a:t>
            </a:r>
            <a:r>
              <a:rPr lang="en-US" dirty="0" smtClean="0">
                <a:latin typeface="Times New Roman" pitchFamily="18" charset="0"/>
                <a:cs typeface="Times New Roman" pitchFamily="18" charset="0"/>
              </a:rPr>
              <a:t> non-persistent CSMA/CA protocol.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r>
              <a:rPr lang="en-US" dirty="0" smtClean="0">
                <a:latin typeface="Times New Roman" pitchFamily="18" charset="0"/>
                <a:cs typeface="Times New Roman" pitchFamily="18" charset="0"/>
              </a:rPr>
              <a:t> In the beacon enabled mode, devices synchronize their actions and coordinate data transmission with each other. </a:t>
            </a:r>
          </a:p>
          <a:p>
            <a:pPr algn="just"/>
            <a:r>
              <a:rPr lang="en-US" dirty="0" smtClean="0">
                <a:latin typeface="Times New Roman" pitchFamily="18" charset="0"/>
                <a:cs typeface="Times New Roman" pitchFamily="18" charset="0"/>
              </a:rPr>
              <a:t>FFDs periodically transmit beacon frames to synchronize wake up/sleep schedules with neighboring nodes. </a:t>
            </a:r>
          </a:p>
          <a:p>
            <a:pPr algn="just"/>
            <a:r>
              <a:rPr lang="en-US" dirty="0" smtClean="0">
                <a:latin typeface="Times New Roman" pitchFamily="18" charset="0"/>
                <a:cs typeface="Times New Roman" pitchFamily="18" charset="0"/>
              </a:rPr>
              <a:t>Channel access and data transmission are carried out using a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structure. </a:t>
            </a: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l="4100" t="16667" r="36164" b="11458"/>
          <a:stretch>
            <a:fillRect/>
          </a:stretch>
        </p:blipFill>
        <p:spPr bwMode="auto">
          <a:xfrm>
            <a:off x="533400" y="304800"/>
            <a:ext cx="77724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r>
              <a:rPr lang="en-US" dirty="0" smtClean="0">
                <a:latin typeface="Times New Roman" pitchFamily="18" charset="0"/>
                <a:cs typeface="Times New Roman" pitchFamily="18" charset="0"/>
              </a:rPr>
              <a:t>As shown in Figure below, 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is bounded by network beacons and is divided into 16 equally sized slots.</a:t>
            </a:r>
          </a:p>
          <a:p>
            <a:pPr algn="just"/>
            <a:r>
              <a:rPr lang="en-US" dirty="0" smtClean="0">
                <a:latin typeface="Times New Roman" pitchFamily="18" charset="0"/>
                <a:cs typeface="Times New Roman" pitchFamily="18" charset="0"/>
              </a:rPr>
              <a:t>The first of which is dedicated to the transmission of the beacon frame. </a:t>
            </a:r>
          </a:p>
          <a:p>
            <a:pPr algn="just"/>
            <a:r>
              <a:rPr lang="en-US" dirty="0" smtClean="0">
                <a:latin typeface="Times New Roman" pitchFamily="18" charset="0"/>
                <a:cs typeface="Times New Roman" pitchFamily="18" charset="0"/>
              </a:rPr>
              <a:t>The main purpose of the beacon is to synchronize devices in the network, to identify the </a:t>
            </a:r>
            <a:r>
              <a:rPr lang="en-US" dirty="0" err="1" smtClean="0">
                <a:latin typeface="Times New Roman" pitchFamily="18" charset="0"/>
                <a:cs typeface="Times New Roman" pitchFamily="18" charset="0"/>
              </a:rPr>
              <a:t>PANc</a:t>
            </a:r>
            <a:r>
              <a:rPr lang="en-US" dirty="0" smtClean="0">
                <a:latin typeface="Times New Roman" pitchFamily="18" charset="0"/>
                <a:cs typeface="Times New Roman" pitchFamily="18" charset="0"/>
              </a:rPr>
              <a:t>, and to describe 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structure.</a:t>
            </a:r>
          </a:p>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l="4685" t="17708" r="36125" b="35625"/>
          <a:stretch>
            <a:fillRect/>
          </a:stretch>
        </p:blipFill>
        <p:spPr bwMode="auto">
          <a:xfrm>
            <a:off x="54429" y="990600"/>
            <a:ext cx="8251371"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1333500" y="914400"/>
            <a:ext cx="6947672" cy="4710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762000"/>
            <a:ext cx="8229600" cy="5364163"/>
          </a:xfrm>
        </p:spPr>
        <p:txBody>
          <a:bodyPr>
            <a:normAutofit fontScale="77500" lnSpcReduction="20000"/>
          </a:bodyPr>
          <a:lstStyle/>
          <a:p>
            <a:pPr algn="just"/>
            <a:r>
              <a:rPr lang="en-US" dirty="0" smtClean="0">
                <a:latin typeface="Times New Roman" pitchFamily="18" charset="0"/>
                <a:cs typeface="Times New Roman" pitchFamily="18" charset="0"/>
              </a:rPr>
              <a:t>The format of 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is decided by the </a:t>
            </a:r>
            <a:r>
              <a:rPr lang="en-US" dirty="0" err="1" smtClean="0">
                <a:latin typeface="Times New Roman" pitchFamily="18" charset="0"/>
                <a:cs typeface="Times New Roman" pitchFamily="18" charset="0"/>
              </a:rPr>
              <a:t>PANc</a:t>
            </a:r>
            <a:r>
              <a:rPr lang="en-US" dirty="0" smtClean="0">
                <a:latin typeface="Times New Roman" pitchFamily="18" charset="0"/>
                <a:cs typeface="Times New Roman" pitchFamily="18" charset="0"/>
              </a:rPr>
              <a:t> and is constructed from the Beacon Interval (BI), which defines the time between two consecutive beacon frames, and 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Duration (SD), which defines the nodes’ active period in the BI.</a:t>
            </a:r>
          </a:p>
          <a:p>
            <a:pPr algn="just"/>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duration provides a contention access period (CAP) in which all devices use a slotted CSMA/CA protocol to gain access and compete for time slots,</a:t>
            </a:r>
          </a:p>
          <a:p>
            <a:pPr algn="just"/>
            <a:r>
              <a:rPr lang="en-US" dirty="0" smtClean="0">
                <a:latin typeface="Times New Roman" pitchFamily="18" charset="0"/>
                <a:cs typeface="Times New Roman" pitchFamily="18" charset="0"/>
              </a:rPr>
              <a:t>This is followed by a contention free period (CFP) for low latency applications which is divided in guaranteed time slots (GTSs) to be allocated by the </a:t>
            </a:r>
            <a:r>
              <a:rPr lang="en-US" dirty="0" err="1" smtClean="0">
                <a:latin typeface="Times New Roman" pitchFamily="18" charset="0"/>
                <a:cs typeface="Times New Roman" pitchFamily="18" charset="0"/>
              </a:rPr>
              <a:t>PANc</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In order to reduce energy consumption, the coordinator can introduce an inactive period by choosing BI &gt; SD. The inactive period defines a time period during which all devices, coordinator included, go into a sleep mode.</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l="15227" t="59375" r="26793" b="11458"/>
          <a:stretch>
            <a:fillRect/>
          </a:stretch>
        </p:blipFill>
        <p:spPr bwMode="auto">
          <a:xfrm>
            <a:off x="609600" y="2438400"/>
            <a:ext cx="75438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algn="just"/>
            <a:r>
              <a:rPr lang="en-US" dirty="0" smtClean="0">
                <a:latin typeface="Times New Roman" pitchFamily="18" charset="0"/>
                <a:cs typeface="Times New Roman" pitchFamily="18" charset="0"/>
              </a:rPr>
              <a:t>The </a:t>
            </a:r>
            <a:r>
              <a:rPr lang="en-US" dirty="0" err="1" smtClean="0">
                <a:latin typeface="Times New Roman" pitchFamily="18" charset="0"/>
                <a:cs typeface="Times New Roman" pitchFamily="18" charset="0"/>
              </a:rPr>
              <a:t>superframe</a:t>
            </a:r>
            <a:r>
              <a:rPr lang="en-US" dirty="0" smtClean="0">
                <a:latin typeface="Times New Roman" pitchFamily="18" charset="0"/>
                <a:cs typeface="Times New Roman" pitchFamily="18" charset="0"/>
              </a:rPr>
              <a:t> can be divided in two parts; Contention Access Period (CAP) and Contention Free Period (CFP). </a:t>
            </a:r>
          </a:p>
          <a:p>
            <a:pPr algn="just"/>
            <a:r>
              <a:rPr lang="en-US" dirty="0" smtClean="0">
                <a:latin typeface="Times New Roman" pitchFamily="18" charset="0"/>
                <a:cs typeface="Times New Roman" pitchFamily="18" charset="0"/>
              </a:rPr>
              <a:t>Any device wishing to communicate during the CAP period competes with other devices using a slotted CSMA/CA mechanism. </a:t>
            </a:r>
          </a:p>
          <a:p>
            <a:pPr algn="just"/>
            <a:r>
              <a:rPr lang="en-US" dirty="0" smtClean="0">
                <a:latin typeface="Times New Roman" pitchFamily="18" charset="0"/>
                <a:cs typeface="Times New Roman" pitchFamily="18" charset="0"/>
              </a:rPr>
              <a:t>For low-latency applications or applications requiring specific data bandwidth, the PAN coordinator may dedicate contention-free TDMA-like GTS portion of the CFP to devices. </a:t>
            </a:r>
          </a:p>
          <a:p>
            <a:pPr algn="just"/>
            <a:r>
              <a:rPr lang="en-US" dirty="0" smtClean="0">
                <a:latin typeface="Times New Roman" pitchFamily="18" charset="0"/>
                <a:cs typeface="Times New Roman" pitchFamily="18" charset="0"/>
              </a:rPr>
              <a:t>The combination of CSMA and TDMA makes </a:t>
            </a:r>
            <a:r>
              <a:rPr lang="pt-BR" dirty="0" smtClean="0">
                <a:latin typeface="Times New Roman" pitchFamily="18" charset="0"/>
                <a:cs typeface="Times New Roman" pitchFamily="18" charset="0"/>
              </a:rPr>
              <a:t>802.15.4 MAC a hybrid protocol.</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l="14056" t="21875" r="39092" b="31250"/>
          <a:stretch>
            <a:fillRect/>
          </a:stretch>
        </p:blipFill>
        <p:spPr bwMode="auto">
          <a:xfrm>
            <a:off x="1524000" y="1143000"/>
            <a:ext cx="6096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l="3514" t="18750" r="35578" b="27083"/>
          <a:stretch>
            <a:fillRect/>
          </a:stretch>
        </p:blipFill>
        <p:spPr bwMode="auto">
          <a:xfrm>
            <a:off x="457200" y="1371600"/>
            <a:ext cx="79248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r>
              <a:rPr lang="en-US" dirty="0" smtClean="0"/>
              <a:t>Non Beacon mode</a:t>
            </a:r>
            <a:endParaRPr lang="en-US" dirty="0"/>
          </a:p>
        </p:txBody>
      </p:sp>
      <p:sp>
        <p:nvSpPr>
          <p:cNvPr id="3" name="Content Placeholder 2"/>
          <p:cNvSpPr>
            <a:spLocks noGrp="1"/>
          </p:cNvSpPr>
          <p:nvPr>
            <p:ph idx="1"/>
          </p:nvPr>
        </p:nvSpPr>
        <p:spPr>
          <a:xfrm>
            <a:off x="457200" y="609600"/>
            <a:ext cx="8229600" cy="5516563"/>
          </a:xfrm>
        </p:spPr>
        <p:txBody>
          <a:bodyPr>
            <a:normAutofit fontScale="77500" lnSpcReduction="20000"/>
          </a:bodyPr>
          <a:lstStyle/>
          <a:p>
            <a:pPr algn="just"/>
            <a:r>
              <a:rPr lang="en-US" dirty="0" smtClean="0">
                <a:latin typeface="Times New Roman" pitchFamily="18" charset="0"/>
                <a:cs typeface="Times New Roman" pitchFamily="18" charset="0"/>
              </a:rPr>
              <a:t>The IEEE 802.15.4 does not give clear guidance on managing the resources in non-beacon mode and it is open for the final network design.</a:t>
            </a:r>
          </a:p>
          <a:p>
            <a:pPr algn="just"/>
            <a:r>
              <a:rPr lang="en-US" dirty="0" smtClean="0">
                <a:latin typeface="Times New Roman" pitchFamily="18" charset="0"/>
                <a:cs typeface="Times New Roman" pitchFamily="18" charset="0"/>
              </a:rPr>
              <a:t>The ideal approach to maximize battery life is to turn the transceiver on only when it transmits and receives a frame.</a:t>
            </a:r>
          </a:p>
          <a:p>
            <a:pPr algn="just"/>
            <a:r>
              <a:rPr lang="en-US" dirty="0" smtClean="0">
                <a:latin typeface="Times New Roman" pitchFamily="18" charset="0"/>
                <a:cs typeface="Times New Roman" pitchFamily="18" charset="0"/>
              </a:rPr>
              <a:t> Not knowing the exact times for frame transmission and reception, a certain amount of overhead is inevitable in a sensor network environment. </a:t>
            </a:r>
          </a:p>
          <a:p>
            <a:pPr algn="just"/>
            <a:r>
              <a:rPr lang="en-US" dirty="0" smtClean="0">
                <a:latin typeface="Times New Roman" pitchFamily="18" charset="0"/>
                <a:cs typeface="Times New Roman" pitchFamily="18" charset="0"/>
              </a:rPr>
              <a:t>The major overhead of a receiving scheme is periodic idle listening for possible frame reception. </a:t>
            </a:r>
          </a:p>
          <a:p>
            <a:pPr algn="just"/>
            <a:r>
              <a:rPr lang="en-US" dirty="0" smtClean="0">
                <a:latin typeface="Times New Roman" pitchFamily="18" charset="0"/>
                <a:cs typeface="Times New Roman" pitchFamily="18" charset="0"/>
              </a:rPr>
              <a:t>Here, wakeup interval and active duration determine consumption energy in non-beacon mode. </a:t>
            </a:r>
          </a:p>
          <a:p>
            <a:pPr algn="just"/>
            <a:r>
              <a:rPr lang="en-US" dirty="0" smtClean="0">
                <a:latin typeface="Times New Roman" pitchFamily="18" charset="0"/>
                <a:cs typeface="Times New Roman" pitchFamily="18" charset="0"/>
              </a:rPr>
              <a:t>The former is how often and the latter is for how long the device wakes up. </a:t>
            </a:r>
          </a:p>
          <a:p>
            <a:pPr algn="just"/>
            <a:r>
              <a:rPr lang="en-US" dirty="0" smtClean="0">
                <a:latin typeface="Times New Roman" pitchFamily="18" charset="0"/>
                <a:cs typeface="Times New Roman" pitchFamily="18" charset="0"/>
              </a:rPr>
              <a:t>The overhead for a transmitting scheme is mainly due to waiting time for a receiver’s wakeup schedule. </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l="12884" t="14584" r="36164" b="14583"/>
          <a:stretch>
            <a:fillRect/>
          </a:stretch>
        </p:blipFill>
        <p:spPr bwMode="auto">
          <a:xfrm>
            <a:off x="838200" y="685800"/>
            <a:ext cx="6629400" cy="5181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IEEE 802.15.4</a:t>
            </a:r>
            <a:endParaRPr lang="en-US" dirty="0"/>
          </a:p>
        </p:txBody>
      </p:sp>
      <p:sp>
        <p:nvSpPr>
          <p:cNvPr id="3" name="Content Placeholder 2"/>
          <p:cNvSpPr>
            <a:spLocks noGrp="1"/>
          </p:cNvSpPr>
          <p:nvPr>
            <p:ph idx="1"/>
          </p:nvPr>
        </p:nvSpPr>
        <p:spPr/>
        <p:txBody>
          <a:bodyPr/>
          <a:lstStyle/>
          <a:p>
            <a:pPr algn="just"/>
            <a:r>
              <a:rPr lang="en-US" dirty="0" smtClean="0">
                <a:latin typeface="Times New Roman" pitchFamily="18" charset="0"/>
                <a:cs typeface="Times New Roman" pitchFamily="18" charset="0"/>
              </a:rPr>
              <a:t>IEEE 802.15.4 standard provides MAC and Physical layer specifications for energy efficient low power, low rate wireless networks, but there are points which remain untouched in the specification or specification does not give clear guidelines on them. </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Beacon collision</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latin typeface="Times New Roman" pitchFamily="18" charset="0"/>
                <a:cs typeface="Times New Roman" pitchFamily="18" charset="0"/>
              </a:rPr>
              <a:t>IEEE 802.15.4 standard suggests two network topologies: star topology and peer-to peer topology. As nodes are equipped with low range radio modules, network needs to run in multi-hop mode.</a:t>
            </a:r>
          </a:p>
          <a:p>
            <a:pPr algn="just"/>
            <a:r>
              <a:rPr lang="en-US" dirty="0" smtClean="0">
                <a:latin typeface="Times New Roman" pitchFamily="18" charset="0"/>
                <a:cs typeface="Times New Roman" pitchFamily="18" charset="0"/>
              </a:rPr>
              <a:t> Here, as per the standard, network should be organized as a hierarchical structure. </a:t>
            </a:r>
          </a:p>
          <a:p>
            <a:pPr algn="just"/>
            <a:r>
              <a:rPr lang="en-US" dirty="0" smtClean="0">
                <a:latin typeface="Times New Roman" pitchFamily="18" charset="0"/>
                <a:cs typeface="Times New Roman" pitchFamily="18" charset="0"/>
              </a:rPr>
              <a:t>In this hierarchical structure, PAN coordinator works as root and at each level the coordinator node collects the information and forward it towards the PAN coordinator</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2562"/>
          </a:xfrm>
        </p:spPr>
        <p:txBody>
          <a:bodyPr>
            <a:normAutofit fontScale="90000"/>
          </a:bodyPr>
          <a:lstStyle/>
          <a:p>
            <a:endParaRPr lang="en-US" dirty="0"/>
          </a:p>
        </p:txBody>
      </p:sp>
      <p:sp>
        <p:nvSpPr>
          <p:cNvPr id="3" name="Content Placeholder 2"/>
          <p:cNvSpPr>
            <a:spLocks noGrp="1"/>
          </p:cNvSpPr>
          <p:nvPr>
            <p:ph idx="1"/>
          </p:nvPr>
        </p:nvSpPr>
        <p:spPr>
          <a:xfrm>
            <a:off x="457200" y="457200"/>
            <a:ext cx="8229600" cy="5668963"/>
          </a:xfrm>
        </p:spPr>
        <p:txBody>
          <a:bodyPr>
            <a:normAutofit fontScale="92500" lnSpcReduction="20000"/>
          </a:bodyPr>
          <a:lstStyle/>
          <a:p>
            <a:pPr algn="just"/>
            <a:r>
              <a:rPr lang="en-US" dirty="0" smtClean="0">
                <a:latin typeface="Times New Roman" pitchFamily="18" charset="0"/>
                <a:cs typeface="Times New Roman" pitchFamily="18" charset="0"/>
              </a:rPr>
              <a:t>With beacon enabled mode, coordinator nodes periodically broadcast their beacons. </a:t>
            </a:r>
          </a:p>
          <a:p>
            <a:pPr algn="just"/>
            <a:r>
              <a:rPr lang="en-US" dirty="0" smtClean="0">
                <a:latin typeface="Times New Roman" pitchFamily="18" charset="0"/>
                <a:cs typeface="Times New Roman" pitchFamily="18" charset="0"/>
              </a:rPr>
              <a:t>As per the IEEE 802.15.4 specification to make the network synchronized these beacons are broadcasted without using CSMA-CA algorithm.</a:t>
            </a:r>
          </a:p>
          <a:p>
            <a:pPr algn="just"/>
            <a:r>
              <a:rPr lang="en-US" dirty="0" smtClean="0">
                <a:latin typeface="Times New Roman" pitchFamily="18" charset="0"/>
                <a:cs typeface="Times New Roman" pitchFamily="18" charset="0"/>
              </a:rPr>
              <a:t> Due to this it may happen that these beacons collide with other packets in the network and get dropped. </a:t>
            </a:r>
          </a:p>
          <a:p>
            <a:pPr algn="just"/>
            <a:r>
              <a:rPr lang="en-US" dirty="0" smtClean="0">
                <a:latin typeface="Times New Roman" pitchFamily="18" charset="0"/>
                <a:cs typeface="Times New Roman" pitchFamily="18" charset="0"/>
              </a:rPr>
              <a:t>If this beacon loss occurs due to other non beacon packet then network can recover from that.</a:t>
            </a:r>
          </a:p>
          <a:p>
            <a:pPr algn="just"/>
            <a:r>
              <a:rPr lang="en-US" dirty="0" smtClean="0">
                <a:latin typeface="Times New Roman" pitchFamily="18" charset="0"/>
                <a:cs typeface="Times New Roman" pitchFamily="18" charset="0"/>
              </a:rPr>
              <a:t> But it may happen that two coordinators are within each others communication range and they broadcast the beacon which collide then it is hard to recover from such beacon loss.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l="9956" t="19792" r="43192" b="22917"/>
          <a:stretch>
            <a:fillRect/>
          </a:stretch>
        </p:blipFill>
        <p:spPr bwMode="auto">
          <a:xfrm>
            <a:off x="1142999" y="457200"/>
            <a:ext cx="7758545" cy="5334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l="10542" t="19792" r="43191" b="22917"/>
          <a:stretch>
            <a:fillRect/>
          </a:stretch>
        </p:blipFill>
        <p:spPr bwMode="auto">
          <a:xfrm>
            <a:off x="1371599" y="533400"/>
            <a:ext cx="7333211"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l="10542" t="18750" r="42606" b="21875"/>
          <a:stretch>
            <a:fillRect/>
          </a:stretch>
        </p:blipFill>
        <p:spPr bwMode="auto">
          <a:xfrm>
            <a:off x="1371600" y="1371600"/>
            <a:ext cx="60960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22034</TotalTime>
  <Words>4701</Words>
  <Application>Microsoft Office PowerPoint</Application>
  <PresentationFormat>On-screen Show (4:3)</PresentationFormat>
  <Paragraphs>236</Paragraphs>
  <Slides>69</Slides>
  <Notes>1</Notes>
  <HiddenSlides>3</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Slide 1</vt:lpstr>
      <vt:lpstr>Contention Based MAC Protocols</vt:lpstr>
      <vt:lpstr>(RTS/CTS)</vt:lpstr>
      <vt:lpstr>Slide 4</vt:lpstr>
      <vt:lpstr>Slide 5</vt:lpstr>
      <vt:lpstr>Slide 6</vt:lpstr>
      <vt:lpstr>Slide 7</vt:lpstr>
      <vt:lpstr>Slide 8</vt:lpstr>
      <vt:lpstr>Slide 9</vt:lpstr>
      <vt:lpstr>Slide 10</vt:lpstr>
      <vt:lpstr>Slide 11</vt:lpstr>
      <vt:lpstr>S-MAC</vt:lpstr>
      <vt:lpstr>S- MAC( Sensor-MAC)</vt:lpstr>
      <vt:lpstr>Slide 14</vt:lpstr>
      <vt:lpstr>Slide 15</vt:lpstr>
      <vt:lpstr>Slide 16</vt:lpstr>
      <vt:lpstr>Slide 17</vt:lpstr>
      <vt:lpstr>T-MAC</vt:lpstr>
      <vt:lpstr>Slide 19</vt:lpstr>
      <vt:lpstr>DSMAC </vt:lpstr>
      <vt:lpstr>Scheduling Based MAC Protocols</vt:lpstr>
      <vt:lpstr>Slide 22</vt:lpstr>
      <vt:lpstr>LEACH</vt:lpstr>
      <vt:lpstr>Slide 24</vt:lpstr>
      <vt:lpstr>Slide 25</vt:lpstr>
      <vt:lpstr>TRAMA</vt:lpstr>
      <vt:lpstr>Slide 27</vt:lpstr>
      <vt:lpstr>Slide 28</vt:lpstr>
      <vt:lpstr>Slide 29</vt:lpstr>
      <vt:lpstr>Slide 30</vt:lpstr>
      <vt:lpstr>Channel Polling Based MAC Protocols</vt:lpstr>
      <vt:lpstr>Slide 32</vt:lpstr>
      <vt:lpstr>Slide 33</vt:lpstr>
      <vt:lpstr>B-MAC</vt:lpstr>
      <vt:lpstr>Slide 35</vt:lpstr>
      <vt:lpstr>Slide 36</vt:lpstr>
      <vt:lpstr>WiseMAC</vt:lpstr>
      <vt:lpstr>Slide 38</vt:lpstr>
      <vt:lpstr>Hybrid MAC Protocols</vt:lpstr>
      <vt:lpstr>IEEE 802.15.4</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Non Beacon mode</vt:lpstr>
      <vt:lpstr>Slide 66</vt:lpstr>
      <vt:lpstr>Issues with IEEE 802.15.4</vt:lpstr>
      <vt:lpstr>Beacon collision</vt:lpstr>
      <vt:lpstr>Slide 69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medium access issues in IOT</dc:title>
  <dc:creator>sar</dc:creator>
  <cp:lastModifiedBy>sar</cp:lastModifiedBy>
  <cp:revision>37</cp:revision>
  <dcterms:created xsi:type="dcterms:W3CDTF">2020-03-21T18:34:03Z</dcterms:created>
  <dcterms:modified xsi:type="dcterms:W3CDTF">2020-04-27T06:14:59Z</dcterms:modified>
</cp:coreProperties>
</file>